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gVZBVBmz4uPuJSwocIxHYGsox39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5"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28584"/>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5"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50445" y="9428584"/>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95e5ed585_0_27:notes"/>
          <p:cNvSpPr txBox="1">
            <a:spLocks noGrp="1"/>
          </p:cNvSpPr>
          <p:nvPr>
            <p:ph type="body" idx="1"/>
          </p:nvPr>
        </p:nvSpPr>
        <p:spPr>
          <a:xfrm>
            <a:off x="679768" y="4715154"/>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f95e5ed585_0_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95e5ed585_0_38:notes"/>
          <p:cNvSpPr txBox="1">
            <a:spLocks noGrp="1"/>
          </p:cNvSpPr>
          <p:nvPr>
            <p:ph type="body" idx="1"/>
          </p:nvPr>
        </p:nvSpPr>
        <p:spPr>
          <a:xfrm>
            <a:off x="679768" y="4715154"/>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f95e5ed585_0_38: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95e5ed585_0_48: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f95e5ed585_0_48:notes"/>
          <p:cNvSpPr txBox="1">
            <a:spLocks noGrp="1"/>
          </p:cNvSpPr>
          <p:nvPr>
            <p:ph type="body" idx="1"/>
          </p:nvPr>
        </p:nvSpPr>
        <p:spPr>
          <a:xfrm>
            <a:off x="679768" y="4715154"/>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gf95e5ed585_0_48:notes"/>
          <p:cNvSpPr txBox="1">
            <a:spLocks noGrp="1"/>
          </p:cNvSpPr>
          <p:nvPr>
            <p:ph type="sldNum" idx="12"/>
          </p:nvPr>
        </p:nvSpPr>
        <p:spPr>
          <a:xfrm>
            <a:off x="3850445" y="9428584"/>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1792288" y="612775"/>
            <a:ext cx="5486400" cy="4114800"/>
          </a:xfrm>
          <a:prstGeom prst="rect">
            <a:avLst/>
          </a:prstGeom>
          <a:noFill/>
          <a:ln>
            <a:noFill/>
          </a:ln>
        </p:spPr>
      </p:sp>
      <p:sp>
        <p:nvSpPr>
          <p:cNvPr id="68" name="Google Shape;68;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https://lh3.googleusercontent.com/laT6ScsfXKbfNxfeOiPbt_hdmoh4fLXGJtJQOmaSl2XsuQaQZ1GxtZd1aDABLicP5uyA3AAJ__ZuOxLf0jxNinDUuoIneYdOEvfEs76upfY9GdfbvXt_6PgB6L2nMoFwTTnrmL4"/>
          <p:cNvPicPr preferRelativeResize="0"/>
          <p:nvPr/>
        </p:nvPicPr>
        <p:blipFill rotWithShape="1">
          <a:blip r:embed="rId3">
            <a:alphaModFix/>
          </a:blip>
          <a:srcRect l="475" t="21261" r="-474" b="26533"/>
          <a:stretch/>
        </p:blipFill>
        <p:spPr>
          <a:xfrm>
            <a:off x="65315" y="914370"/>
            <a:ext cx="9145016" cy="6021288"/>
          </a:xfrm>
          <a:prstGeom prst="rect">
            <a:avLst/>
          </a:prstGeom>
          <a:noFill/>
          <a:ln>
            <a:noFill/>
          </a:ln>
        </p:spPr>
      </p:pic>
      <p:sp>
        <p:nvSpPr>
          <p:cNvPr id="90" name="Google Shape;90;p1"/>
          <p:cNvSpPr txBox="1">
            <a:spLocks noGrp="1"/>
          </p:cNvSpPr>
          <p:nvPr>
            <p:ph type="title"/>
          </p:nvPr>
        </p:nvSpPr>
        <p:spPr>
          <a:xfrm>
            <a:off x="523023" y="1251096"/>
            <a:ext cx="8229600" cy="3600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6000"/>
              <a:buFont typeface="Calibri"/>
              <a:buNone/>
            </a:pPr>
            <a:r>
              <a:rPr lang="en-GB" sz="6000"/>
              <a:t>School Council </a:t>
            </a:r>
            <a:endParaRPr sz="6000"/>
          </a:p>
          <a:p>
            <a:pPr marL="0" lvl="0" indent="0" algn="ctr" rtl="0">
              <a:lnSpc>
                <a:spcPct val="100000"/>
              </a:lnSpc>
              <a:spcBef>
                <a:spcPts val="0"/>
              </a:spcBef>
              <a:spcAft>
                <a:spcPts val="0"/>
              </a:spcAft>
              <a:buClr>
                <a:schemeClr val="dk1"/>
              </a:buClr>
              <a:buSzPts val="6000"/>
              <a:buFont typeface="Calibri"/>
              <a:buNone/>
            </a:pPr>
            <a:r>
              <a:rPr lang="en-GB" sz="6000"/>
              <a:t>2021/22</a:t>
            </a:r>
            <a:r>
              <a:rPr lang="en-GB"/>
              <a:t/>
            </a:r>
            <a:br>
              <a:rPr lang="en-GB"/>
            </a:br>
            <a:endParaRPr/>
          </a:p>
        </p:txBody>
      </p:sp>
      <p:pic>
        <p:nvPicPr>
          <p:cNvPr id="91" name="Google Shape;91;p1"/>
          <p:cNvPicPr preferRelativeResize="0"/>
          <p:nvPr/>
        </p:nvPicPr>
        <p:blipFill rotWithShape="1">
          <a:blip r:embed="rId4">
            <a:alphaModFix/>
          </a:blip>
          <a:srcRect/>
          <a:stretch/>
        </p:blipFill>
        <p:spPr>
          <a:xfrm>
            <a:off x="666921" y="195233"/>
            <a:ext cx="7143750" cy="1438275"/>
          </a:xfrm>
          <a:prstGeom prst="rect">
            <a:avLst/>
          </a:prstGeom>
          <a:noFill/>
          <a:ln>
            <a:noFill/>
          </a:ln>
        </p:spPr>
      </p:pic>
      <p:pic>
        <p:nvPicPr>
          <p:cNvPr id="92" name="Google Shape;92;p1"/>
          <p:cNvPicPr preferRelativeResize="0"/>
          <p:nvPr/>
        </p:nvPicPr>
        <p:blipFill rotWithShape="1">
          <a:blip r:embed="rId5">
            <a:alphaModFix/>
          </a:blip>
          <a:srcRect/>
          <a:stretch/>
        </p:blipFill>
        <p:spPr>
          <a:xfrm>
            <a:off x="3098125" y="3631555"/>
            <a:ext cx="3079401" cy="275843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0" advClick="0" advTm="15000">
        <p:split orient="vert"/>
      </p:transition>
    </mc:Choice>
    <mc:Fallback>
      <p:transition spd="slow" advClick="0" advTm="15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3" descr="https://lh3.googleusercontent.com/laT6ScsfXKbfNxfeOiPbt_hdmoh4fLXGJtJQOmaSl2XsuQaQZ1GxtZd1aDABLicP5uyA3AAJ__ZuOxLf0jxNinDUuoIneYdOEvfEs76upfY9GdfbvXt_6PgB6L2nMoFwTTnrmL4"/>
          <p:cNvPicPr preferRelativeResize="0"/>
          <p:nvPr/>
        </p:nvPicPr>
        <p:blipFill rotWithShape="1">
          <a:blip r:embed="rId3">
            <a:alphaModFix/>
          </a:blip>
          <a:srcRect l="475" t="21261" r="-474" b="26533"/>
          <a:stretch/>
        </p:blipFill>
        <p:spPr>
          <a:xfrm>
            <a:off x="158621" y="418356"/>
            <a:ext cx="9145016" cy="6021288"/>
          </a:xfrm>
          <a:prstGeom prst="rect">
            <a:avLst/>
          </a:prstGeom>
          <a:noFill/>
          <a:ln>
            <a:noFill/>
          </a:ln>
        </p:spPr>
      </p:pic>
      <p:sp>
        <p:nvSpPr>
          <p:cNvPr id="98" name="Google Shape;9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GB"/>
              <a:t>What is School Council?</a:t>
            </a:r>
            <a:endParaRPr/>
          </a:p>
        </p:txBody>
      </p:sp>
      <p:sp>
        <p:nvSpPr>
          <p:cNvPr id="99" name="Google Shape;9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00000"/>
              </a:lnSpc>
              <a:spcBef>
                <a:spcPts val="360"/>
              </a:spcBef>
              <a:spcAft>
                <a:spcPts val="0"/>
              </a:spcAft>
              <a:buSzPct val="60810"/>
              <a:buChar char="•"/>
            </a:pPr>
            <a:r>
              <a:rPr lang="en-GB" dirty="0"/>
              <a:t>The School Council is a group of children who meet and talk about ways to help other children in our school.</a:t>
            </a:r>
            <a:endParaRPr dirty="0"/>
          </a:p>
          <a:p>
            <a:pPr marL="457200" lvl="0" indent="-342900" algn="l" rtl="0">
              <a:lnSpc>
                <a:spcPct val="100000"/>
              </a:lnSpc>
              <a:spcBef>
                <a:spcPts val="0"/>
              </a:spcBef>
              <a:spcAft>
                <a:spcPts val="0"/>
              </a:spcAft>
              <a:buSzPct val="60810"/>
              <a:buChar char="•"/>
            </a:pPr>
            <a:r>
              <a:rPr lang="en-GB" dirty="0"/>
              <a:t>School Councillors are elected by the members of their class.</a:t>
            </a:r>
            <a:endParaRPr dirty="0"/>
          </a:p>
          <a:p>
            <a:pPr marL="457200" lvl="0" indent="-342900" algn="l" rtl="0">
              <a:lnSpc>
                <a:spcPct val="100000"/>
              </a:lnSpc>
              <a:spcBef>
                <a:spcPts val="0"/>
              </a:spcBef>
              <a:spcAft>
                <a:spcPts val="0"/>
              </a:spcAft>
              <a:buSzPct val="60810"/>
              <a:buChar char="•"/>
            </a:pPr>
            <a:r>
              <a:rPr lang="en-GB" dirty="0"/>
              <a:t>There is one School Councillor in each class from Year 2 to Year 6.</a:t>
            </a:r>
            <a:endParaRPr dirty="0"/>
          </a:p>
          <a:p>
            <a:pPr marL="457200" lvl="0" indent="-342900" algn="l" rtl="0">
              <a:lnSpc>
                <a:spcPct val="100000"/>
              </a:lnSpc>
              <a:spcBef>
                <a:spcPts val="0"/>
              </a:spcBef>
              <a:spcAft>
                <a:spcPts val="0"/>
              </a:spcAft>
              <a:buSzPct val="60810"/>
              <a:buChar char="•"/>
            </a:pPr>
            <a:r>
              <a:rPr lang="en-GB" dirty="0"/>
              <a:t>The School Council meetings are held every fortnight on a Monday at 2.30pm and they are led by Mrs </a:t>
            </a:r>
            <a:r>
              <a:rPr lang="en-GB" dirty="0" err="1"/>
              <a:t>Annetts</a:t>
            </a:r>
            <a:r>
              <a:rPr lang="en-GB" dirty="0"/>
              <a:t>.</a:t>
            </a:r>
            <a:endParaRPr dirty="0"/>
          </a:p>
          <a:p>
            <a:pPr marL="457200" lvl="0" indent="-228600" algn="l" rtl="0">
              <a:lnSpc>
                <a:spcPct val="100000"/>
              </a:lnSpc>
              <a:spcBef>
                <a:spcPts val="360"/>
              </a:spcBef>
              <a:spcAft>
                <a:spcPts val="0"/>
              </a:spcAft>
              <a:buClr>
                <a:schemeClr val="dk1"/>
              </a:buClr>
              <a:buSzPct val="71554"/>
              <a:buNone/>
            </a:pPr>
            <a:endParaRPr dirty="0"/>
          </a:p>
        </p:txBody>
      </p:sp>
      <p:pic>
        <p:nvPicPr>
          <p:cNvPr id="100" name="Google Shape;100;p3"/>
          <p:cNvPicPr preferRelativeResize="0"/>
          <p:nvPr/>
        </p:nvPicPr>
        <p:blipFill rotWithShape="1">
          <a:blip r:embed="rId4">
            <a:alphaModFix/>
          </a:blip>
          <a:srcRect/>
          <a:stretch/>
        </p:blipFill>
        <p:spPr>
          <a:xfrm>
            <a:off x="4387171" y="5863369"/>
            <a:ext cx="867261" cy="619125"/>
          </a:xfrm>
          <a:prstGeom prst="rect">
            <a:avLst/>
          </a:prstGeom>
          <a:noFill/>
          <a:ln>
            <a:noFill/>
          </a:ln>
        </p:spPr>
      </p:pic>
      <p:pic>
        <p:nvPicPr>
          <p:cNvPr id="101" name="Google Shape;101;p3"/>
          <p:cNvPicPr preferRelativeResize="0"/>
          <p:nvPr/>
        </p:nvPicPr>
        <p:blipFill rotWithShape="1">
          <a:blip r:embed="rId5">
            <a:alphaModFix/>
          </a:blip>
          <a:srcRect/>
          <a:stretch/>
        </p:blipFill>
        <p:spPr>
          <a:xfrm>
            <a:off x="269803" y="5750075"/>
            <a:ext cx="685000" cy="689569"/>
          </a:xfrm>
          <a:prstGeom prst="rect">
            <a:avLst/>
          </a:prstGeom>
          <a:noFill/>
          <a:ln>
            <a:noFill/>
          </a:ln>
        </p:spPr>
      </p:pic>
      <p:pic>
        <p:nvPicPr>
          <p:cNvPr id="102" name="Google Shape;102;p3" descr="Crossley Hall Primary School logo"/>
          <p:cNvPicPr preferRelativeResize="0"/>
          <p:nvPr/>
        </p:nvPicPr>
        <p:blipFill rotWithShape="1">
          <a:blip r:embed="rId6">
            <a:alphaModFix/>
          </a:blip>
          <a:srcRect r="74164"/>
          <a:stretch/>
        </p:blipFill>
        <p:spPr>
          <a:xfrm>
            <a:off x="158630" y="231785"/>
            <a:ext cx="1697923" cy="1228726"/>
          </a:xfrm>
          <a:prstGeom prst="rect">
            <a:avLst/>
          </a:prstGeom>
          <a:noFill/>
          <a:ln>
            <a:noFill/>
          </a:ln>
        </p:spPr>
      </p:pic>
      <p:pic>
        <p:nvPicPr>
          <p:cNvPr id="103" name="Google Shape;103;p3" descr="Home - Pennine Academies Yorkshire : Pennine Academies Yorkshire"/>
          <p:cNvPicPr preferRelativeResize="0"/>
          <p:nvPr/>
        </p:nvPicPr>
        <p:blipFill rotWithShape="1">
          <a:blip r:embed="rId7">
            <a:alphaModFix/>
          </a:blip>
          <a:srcRect/>
          <a:stretch/>
        </p:blipFill>
        <p:spPr>
          <a:xfrm>
            <a:off x="7888750" y="260648"/>
            <a:ext cx="874250" cy="942373"/>
          </a:xfrm>
          <a:prstGeom prst="rect">
            <a:avLst/>
          </a:prstGeom>
          <a:noFill/>
          <a:ln>
            <a:noFill/>
          </a:ln>
        </p:spPr>
      </p:pic>
      <p:pic>
        <p:nvPicPr>
          <p:cNvPr id="104" name="Google Shape;104;p3" descr="S:\__School Artwork\Crossley butterflys colour.jpg"/>
          <p:cNvPicPr preferRelativeResize="0"/>
          <p:nvPr/>
        </p:nvPicPr>
        <p:blipFill rotWithShape="1">
          <a:blip r:embed="rId8">
            <a:alphaModFix/>
          </a:blip>
          <a:srcRect r="44958" b="65413"/>
          <a:stretch/>
        </p:blipFill>
        <p:spPr>
          <a:xfrm rot="2674405">
            <a:off x="8186473" y="5932191"/>
            <a:ext cx="468052" cy="5009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gf95e5ed585_0_27" descr="https://lh3.googleusercontent.com/laT6ScsfXKbfNxfeOiPbt_hdmoh4fLXGJtJQOmaSl2XsuQaQZ1GxtZd1aDABLicP5uyA3AAJ__ZuOxLf0jxNinDUuoIneYdOEvfEs76upfY9GdfbvXt_6PgB6L2nMoFwTTnrmL4"/>
          <p:cNvPicPr preferRelativeResize="0"/>
          <p:nvPr/>
        </p:nvPicPr>
        <p:blipFill rotWithShape="1">
          <a:blip r:embed="rId3">
            <a:alphaModFix/>
          </a:blip>
          <a:srcRect l="480" t="21263" r="-478" b="26530"/>
          <a:stretch/>
        </p:blipFill>
        <p:spPr>
          <a:xfrm>
            <a:off x="158621" y="418356"/>
            <a:ext cx="9145017" cy="6021288"/>
          </a:xfrm>
          <a:prstGeom prst="rect">
            <a:avLst/>
          </a:prstGeom>
          <a:noFill/>
          <a:ln>
            <a:noFill/>
          </a:ln>
        </p:spPr>
      </p:pic>
      <p:sp>
        <p:nvSpPr>
          <p:cNvPr id="110" name="Google Shape;110;gf95e5ed585_0_27"/>
          <p:cNvSpPr txBox="1">
            <a:spLocks noGrp="1"/>
          </p:cNvSpPr>
          <p:nvPr>
            <p:ph type="title"/>
          </p:nvPr>
        </p:nvSpPr>
        <p:spPr>
          <a:xfrm>
            <a:off x="1558450" y="274650"/>
            <a:ext cx="63714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0909"/>
              <a:buNone/>
            </a:pPr>
            <a:r>
              <a:rPr lang="en-GB"/>
              <a:t>What will School Council do?</a:t>
            </a:r>
            <a:endParaRPr/>
          </a:p>
        </p:txBody>
      </p:sp>
      <p:sp>
        <p:nvSpPr>
          <p:cNvPr id="111" name="Google Shape;111;gf95e5ed585_0_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92500"/>
          </a:bodyPr>
          <a:lstStyle/>
          <a:p>
            <a:pPr marL="457200" lvl="0" indent="-334327" algn="l" rtl="0">
              <a:lnSpc>
                <a:spcPct val="100000"/>
              </a:lnSpc>
              <a:spcBef>
                <a:spcPts val="360"/>
              </a:spcBef>
              <a:spcAft>
                <a:spcPts val="0"/>
              </a:spcAft>
              <a:buSzPct val="56250"/>
              <a:buChar char="•"/>
            </a:pPr>
            <a:r>
              <a:rPr lang="en-GB"/>
              <a:t>Help children in their class to think about how we can make our school even better.</a:t>
            </a:r>
            <a:endParaRPr/>
          </a:p>
          <a:p>
            <a:pPr marL="457200" lvl="0" indent="-334327" algn="l" rtl="0">
              <a:lnSpc>
                <a:spcPct val="100000"/>
              </a:lnSpc>
              <a:spcBef>
                <a:spcPts val="360"/>
              </a:spcBef>
              <a:spcAft>
                <a:spcPts val="0"/>
              </a:spcAft>
              <a:buSzPct val="56250"/>
              <a:buChar char="•"/>
            </a:pPr>
            <a:r>
              <a:rPr lang="en-GB"/>
              <a:t>Improve parts of our school that matter to us.</a:t>
            </a:r>
            <a:endParaRPr/>
          </a:p>
          <a:p>
            <a:pPr marL="457200" lvl="0" indent="-334327" algn="l" rtl="0">
              <a:lnSpc>
                <a:spcPct val="100000"/>
              </a:lnSpc>
              <a:spcBef>
                <a:spcPts val="360"/>
              </a:spcBef>
              <a:spcAft>
                <a:spcPts val="0"/>
              </a:spcAft>
              <a:buSzPct val="56250"/>
              <a:buChar char="•"/>
            </a:pPr>
            <a:r>
              <a:rPr lang="en-GB"/>
              <a:t>Help organise events.</a:t>
            </a:r>
            <a:endParaRPr/>
          </a:p>
          <a:p>
            <a:pPr marL="457200" lvl="0" indent="-334327" algn="l" rtl="0">
              <a:lnSpc>
                <a:spcPct val="100000"/>
              </a:lnSpc>
              <a:spcBef>
                <a:spcPts val="360"/>
              </a:spcBef>
              <a:spcAft>
                <a:spcPts val="0"/>
              </a:spcAft>
              <a:buSzPct val="56250"/>
              <a:buChar char="•"/>
            </a:pPr>
            <a:r>
              <a:rPr lang="en-GB"/>
              <a:t>Help give school tours for visitors.</a:t>
            </a:r>
            <a:endParaRPr/>
          </a:p>
          <a:p>
            <a:pPr marL="457200" lvl="0" indent="-334327" algn="l" rtl="0">
              <a:lnSpc>
                <a:spcPct val="100000"/>
              </a:lnSpc>
              <a:spcBef>
                <a:spcPts val="360"/>
              </a:spcBef>
              <a:spcAft>
                <a:spcPts val="0"/>
              </a:spcAft>
              <a:buSzPct val="56250"/>
              <a:buChar char="•"/>
            </a:pPr>
            <a:r>
              <a:rPr lang="en-GB"/>
              <a:t>Be ambassadors for the school at </a:t>
            </a:r>
            <a:br>
              <a:rPr lang="en-GB"/>
            </a:br>
            <a:r>
              <a:rPr lang="en-GB"/>
              <a:t>important events.</a:t>
            </a:r>
            <a:endParaRPr/>
          </a:p>
          <a:p>
            <a:pPr marL="457200" lvl="0" indent="-334327" algn="l" rtl="0">
              <a:lnSpc>
                <a:spcPct val="100000"/>
              </a:lnSpc>
              <a:spcBef>
                <a:spcPts val="360"/>
              </a:spcBef>
              <a:spcAft>
                <a:spcPts val="0"/>
              </a:spcAft>
              <a:buSzPct val="56250"/>
              <a:buChar char="•"/>
            </a:pPr>
            <a:r>
              <a:rPr lang="en-GB"/>
              <a:t>Help write a termly newsletter for children and parents to tell them what we have achieved.</a:t>
            </a:r>
            <a:endParaRPr/>
          </a:p>
          <a:p>
            <a:pPr marL="457200" lvl="0" indent="-228600" algn="l" rtl="0">
              <a:lnSpc>
                <a:spcPct val="100000"/>
              </a:lnSpc>
              <a:spcBef>
                <a:spcPts val="360"/>
              </a:spcBef>
              <a:spcAft>
                <a:spcPts val="0"/>
              </a:spcAft>
              <a:buClr>
                <a:schemeClr val="dk1"/>
              </a:buClr>
              <a:buSzPct val="66175"/>
              <a:buNone/>
            </a:pPr>
            <a:endParaRPr/>
          </a:p>
        </p:txBody>
      </p:sp>
      <p:pic>
        <p:nvPicPr>
          <p:cNvPr id="112" name="Google Shape;112;gf95e5ed585_0_27"/>
          <p:cNvPicPr preferRelativeResize="0"/>
          <p:nvPr/>
        </p:nvPicPr>
        <p:blipFill rotWithShape="1">
          <a:blip r:embed="rId4">
            <a:alphaModFix/>
          </a:blip>
          <a:srcRect/>
          <a:stretch/>
        </p:blipFill>
        <p:spPr>
          <a:xfrm>
            <a:off x="322591" y="5964065"/>
            <a:ext cx="685000" cy="689569"/>
          </a:xfrm>
          <a:prstGeom prst="rect">
            <a:avLst/>
          </a:prstGeom>
          <a:noFill/>
          <a:ln>
            <a:noFill/>
          </a:ln>
        </p:spPr>
      </p:pic>
      <p:pic>
        <p:nvPicPr>
          <p:cNvPr id="113" name="Google Shape;113;gf95e5ed585_0_27" descr="Crossley Hall Primary School logo"/>
          <p:cNvPicPr preferRelativeResize="0"/>
          <p:nvPr/>
        </p:nvPicPr>
        <p:blipFill rotWithShape="1">
          <a:blip r:embed="rId5">
            <a:alphaModFix/>
          </a:blip>
          <a:srcRect r="74164"/>
          <a:stretch/>
        </p:blipFill>
        <p:spPr>
          <a:xfrm>
            <a:off x="158630" y="231785"/>
            <a:ext cx="1697923" cy="1228726"/>
          </a:xfrm>
          <a:prstGeom prst="rect">
            <a:avLst/>
          </a:prstGeom>
          <a:noFill/>
          <a:ln>
            <a:noFill/>
          </a:ln>
        </p:spPr>
      </p:pic>
      <p:pic>
        <p:nvPicPr>
          <p:cNvPr id="114" name="Google Shape;114;gf95e5ed585_0_27" descr="Home - Pennine Academies Yorkshire : Pennine Academies Yorkshire"/>
          <p:cNvPicPr preferRelativeResize="0"/>
          <p:nvPr/>
        </p:nvPicPr>
        <p:blipFill rotWithShape="1">
          <a:blip r:embed="rId6">
            <a:alphaModFix/>
          </a:blip>
          <a:srcRect/>
          <a:stretch/>
        </p:blipFill>
        <p:spPr>
          <a:xfrm>
            <a:off x="7888750" y="260648"/>
            <a:ext cx="874250" cy="942373"/>
          </a:xfrm>
          <a:prstGeom prst="rect">
            <a:avLst/>
          </a:prstGeom>
          <a:noFill/>
          <a:ln>
            <a:noFill/>
          </a:ln>
        </p:spPr>
      </p:pic>
      <p:pic>
        <p:nvPicPr>
          <p:cNvPr id="115" name="Google Shape;115;gf95e5ed585_0_27" descr="S:\__School Artwork\Crossley butterflys colour.jpg"/>
          <p:cNvPicPr preferRelativeResize="0"/>
          <p:nvPr/>
        </p:nvPicPr>
        <p:blipFill rotWithShape="1">
          <a:blip r:embed="rId7">
            <a:alphaModFix/>
          </a:blip>
          <a:srcRect r="44958" b="65413"/>
          <a:stretch/>
        </p:blipFill>
        <p:spPr>
          <a:xfrm rot="2674405">
            <a:off x="8186473" y="5932191"/>
            <a:ext cx="468052" cy="5009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gf95e5ed585_0_38" descr="https://lh3.googleusercontent.com/laT6ScsfXKbfNxfeOiPbt_hdmoh4fLXGJtJQOmaSl2XsuQaQZ1GxtZd1aDABLicP5uyA3AAJ__ZuOxLf0jxNinDUuoIneYdOEvfEs76upfY9GdfbvXt_6PgB6L2nMoFwTTnrmL4"/>
          <p:cNvPicPr preferRelativeResize="0"/>
          <p:nvPr/>
        </p:nvPicPr>
        <p:blipFill rotWithShape="1">
          <a:blip r:embed="rId3">
            <a:alphaModFix/>
          </a:blip>
          <a:srcRect l="480" t="21263" r="-478" b="26530"/>
          <a:stretch/>
        </p:blipFill>
        <p:spPr>
          <a:xfrm>
            <a:off x="158621" y="418356"/>
            <a:ext cx="9145017" cy="6021288"/>
          </a:xfrm>
          <a:prstGeom prst="rect">
            <a:avLst/>
          </a:prstGeom>
          <a:noFill/>
          <a:ln>
            <a:noFill/>
          </a:ln>
        </p:spPr>
      </p:pic>
      <p:sp>
        <p:nvSpPr>
          <p:cNvPr id="121" name="Google Shape;121;gf95e5ed585_0_38"/>
          <p:cNvSpPr txBox="1">
            <a:spLocks noGrp="1"/>
          </p:cNvSpPr>
          <p:nvPr>
            <p:ph type="title"/>
          </p:nvPr>
        </p:nvSpPr>
        <p:spPr>
          <a:xfrm>
            <a:off x="1486350" y="274650"/>
            <a:ext cx="66597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620"/>
              <a:buNone/>
            </a:pPr>
            <a:r>
              <a:rPr lang="en-GB" sz="3959"/>
              <a:t>How will my School Councillor help me?</a:t>
            </a:r>
            <a:endParaRPr sz="3959"/>
          </a:p>
          <a:p>
            <a:pPr marL="0" lvl="0" indent="0" algn="ctr" rtl="0">
              <a:lnSpc>
                <a:spcPct val="100000"/>
              </a:lnSpc>
              <a:spcBef>
                <a:spcPts val="0"/>
              </a:spcBef>
              <a:spcAft>
                <a:spcPts val="0"/>
              </a:spcAft>
              <a:buClr>
                <a:schemeClr val="dk1"/>
              </a:buClr>
              <a:buSzPts val="1620"/>
              <a:buNone/>
            </a:pPr>
            <a:endParaRPr sz="2860"/>
          </a:p>
        </p:txBody>
      </p:sp>
      <p:sp>
        <p:nvSpPr>
          <p:cNvPr id="122" name="Google Shape;122;gf95e5ed585_0_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85000" lnSpcReduction="20000"/>
          </a:bodyPr>
          <a:lstStyle/>
          <a:p>
            <a:pPr marL="457200" lvl="0" indent="-325755" algn="l" rtl="0">
              <a:lnSpc>
                <a:spcPct val="100000"/>
              </a:lnSpc>
              <a:spcBef>
                <a:spcPts val="360"/>
              </a:spcBef>
              <a:spcAft>
                <a:spcPts val="0"/>
              </a:spcAft>
              <a:buSzPct val="56250"/>
              <a:buChar char="•"/>
            </a:pPr>
            <a:r>
              <a:rPr lang="en-GB"/>
              <a:t>School Council members will have the chance to ask all the children in their class their opinions about what is to be discussed at the next meeting.</a:t>
            </a:r>
            <a:endParaRPr/>
          </a:p>
          <a:p>
            <a:pPr marL="457200" lvl="0" indent="-342899" algn="l" rtl="0">
              <a:lnSpc>
                <a:spcPct val="100000"/>
              </a:lnSpc>
              <a:spcBef>
                <a:spcPts val="360"/>
              </a:spcBef>
              <a:spcAft>
                <a:spcPts val="0"/>
              </a:spcAft>
              <a:buSzPct val="66175"/>
              <a:buChar char="•"/>
            </a:pPr>
            <a:r>
              <a:rPr lang="en-GB"/>
              <a:t>They will also feedback to their class, in Reflection time, about the decisions made in the School Council meeting.</a:t>
            </a:r>
            <a:endParaRPr/>
          </a:p>
          <a:p>
            <a:pPr marL="457200" lvl="0" indent="-325755" algn="l" rtl="0">
              <a:lnSpc>
                <a:spcPct val="100000"/>
              </a:lnSpc>
              <a:spcBef>
                <a:spcPts val="360"/>
              </a:spcBef>
              <a:spcAft>
                <a:spcPts val="0"/>
              </a:spcAft>
              <a:buSzPct val="56250"/>
              <a:buChar char="•"/>
            </a:pPr>
            <a:r>
              <a:rPr lang="en-GB"/>
              <a:t>At School Council meetings, Councilors will have the chance to discuss and implement ideas that could help improve the school. These might be problems that need to be solved or new ideas.</a:t>
            </a:r>
            <a:endParaRPr/>
          </a:p>
          <a:p>
            <a:pPr marL="457200" lvl="0" indent="-325755" algn="l" rtl="0">
              <a:lnSpc>
                <a:spcPct val="100000"/>
              </a:lnSpc>
              <a:spcBef>
                <a:spcPts val="360"/>
              </a:spcBef>
              <a:spcAft>
                <a:spcPts val="0"/>
              </a:spcAft>
              <a:buSzPct val="56250"/>
              <a:buChar char="•"/>
            </a:pPr>
            <a:r>
              <a:rPr lang="en-GB"/>
              <a:t>You can talk to your School Councilor at any time about your worries or ideas.</a:t>
            </a:r>
            <a:endParaRPr/>
          </a:p>
        </p:txBody>
      </p:sp>
      <p:pic>
        <p:nvPicPr>
          <p:cNvPr id="123" name="Google Shape;123;gf95e5ed585_0_38"/>
          <p:cNvPicPr preferRelativeResize="0"/>
          <p:nvPr/>
        </p:nvPicPr>
        <p:blipFill rotWithShape="1">
          <a:blip r:embed="rId4">
            <a:alphaModFix/>
          </a:blip>
          <a:srcRect/>
          <a:stretch/>
        </p:blipFill>
        <p:spPr>
          <a:xfrm>
            <a:off x="433350" y="5707955"/>
            <a:ext cx="685000" cy="689569"/>
          </a:xfrm>
          <a:prstGeom prst="rect">
            <a:avLst/>
          </a:prstGeom>
          <a:noFill/>
          <a:ln>
            <a:noFill/>
          </a:ln>
        </p:spPr>
      </p:pic>
      <p:pic>
        <p:nvPicPr>
          <p:cNvPr id="124" name="Google Shape;124;gf95e5ed585_0_38" descr="Crossley Hall Primary School logo"/>
          <p:cNvPicPr preferRelativeResize="0"/>
          <p:nvPr/>
        </p:nvPicPr>
        <p:blipFill rotWithShape="1">
          <a:blip r:embed="rId5">
            <a:alphaModFix/>
          </a:blip>
          <a:srcRect r="74164"/>
          <a:stretch/>
        </p:blipFill>
        <p:spPr>
          <a:xfrm>
            <a:off x="158630" y="231785"/>
            <a:ext cx="1697923" cy="1228726"/>
          </a:xfrm>
          <a:prstGeom prst="rect">
            <a:avLst/>
          </a:prstGeom>
          <a:noFill/>
          <a:ln>
            <a:noFill/>
          </a:ln>
        </p:spPr>
      </p:pic>
      <p:pic>
        <p:nvPicPr>
          <p:cNvPr id="125" name="Google Shape;125;gf95e5ed585_0_38" descr="Home - Pennine Academies Yorkshire : Pennine Academies Yorkshire"/>
          <p:cNvPicPr preferRelativeResize="0"/>
          <p:nvPr/>
        </p:nvPicPr>
        <p:blipFill rotWithShape="1">
          <a:blip r:embed="rId6">
            <a:alphaModFix/>
          </a:blip>
          <a:srcRect/>
          <a:stretch/>
        </p:blipFill>
        <p:spPr>
          <a:xfrm>
            <a:off x="7888750" y="260648"/>
            <a:ext cx="874250" cy="942373"/>
          </a:xfrm>
          <a:prstGeom prst="rect">
            <a:avLst/>
          </a:prstGeom>
          <a:noFill/>
          <a:ln>
            <a:noFill/>
          </a:ln>
        </p:spPr>
      </p:pic>
      <p:pic>
        <p:nvPicPr>
          <p:cNvPr id="126" name="Google Shape;126;gf95e5ed585_0_38" descr="S:\__School Artwork\Crossley butterflys colour.jpg"/>
          <p:cNvPicPr preferRelativeResize="0"/>
          <p:nvPr/>
        </p:nvPicPr>
        <p:blipFill rotWithShape="1">
          <a:blip r:embed="rId7">
            <a:alphaModFix/>
          </a:blip>
          <a:srcRect r="44958" b="65413"/>
          <a:stretch/>
        </p:blipFill>
        <p:spPr>
          <a:xfrm rot="2674405">
            <a:off x="8186473" y="5932191"/>
            <a:ext cx="468052" cy="5009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f95e5ed585_0_48" descr="https://lh3.googleusercontent.com/laT6ScsfXKbfNxfeOiPbt_hdmoh4fLXGJtJQOmaSl2XsuQaQZ1GxtZd1aDABLicP5uyA3AAJ__ZuOxLf0jxNinDUuoIneYdOEvfEs76upfY9GdfbvXt_6PgB6L2nMoFwTTnrmL4"/>
          <p:cNvPicPr preferRelativeResize="0"/>
          <p:nvPr/>
        </p:nvPicPr>
        <p:blipFill rotWithShape="1">
          <a:blip r:embed="rId3">
            <a:alphaModFix/>
          </a:blip>
          <a:srcRect l="480" t="21263" r="-478" b="26530"/>
          <a:stretch/>
        </p:blipFill>
        <p:spPr>
          <a:xfrm>
            <a:off x="-1016" y="795364"/>
            <a:ext cx="9145017" cy="6021288"/>
          </a:xfrm>
          <a:prstGeom prst="rect">
            <a:avLst/>
          </a:prstGeom>
          <a:noFill/>
          <a:ln>
            <a:noFill/>
          </a:ln>
        </p:spPr>
      </p:pic>
      <p:sp>
        <p:nvSpPr>
          <p:cNvPr id="133" name="Google Shape;133;gf95e5ed585_0_48"/>
          <p:cNvSpPr txBox="1">
            <a:spLocks noGrp="1"/>
          </p:cNvSpPr>
          <p:nvPr>
            <p:ph type="title"/>
          </p:nvPr>
        </p:nvSpPr>
        <p:spPr>
          <a:xfrm>
            <a:off x="2000050" y="330200"/>
            <a:ext cx="58887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endParaRPr sz="4700"/>
          </a:p>
          <a:p>
            <a:pPr marL="0" lvl="0" indent="0" algn="ctr" rtl="0">
              <a:lnSpc>
                <a:spcPct val="100000"/>
              </a:lnSpc>
              <a:spcBef>
                <a:spcPts val="0"/>
              </a:spcBef>
              <a:spcAft>
                <a:spcPts val="0"/>
              </a:spcAft>
              <a:buClr>
                <a:schemeClr val="dk1"/>
              </a:buClr>
              <a:buSzPts val="4400"/>
              <a:buFont typeface="Calibri"/>
              <a:buNone/>
            </a:pPr>
            <a:r>
              <a:rPr lang="en-GB" sz="3000"/>
              <a:t>Look out for children wearing School Council badges around school</a:t>
            </a:r>
            <a:endParaRPr sz="3000"/>
          </a:p>
          <a:p>
            <a:pPr marL="0" lvl="0" indent="0" algn="ctr" rtl="0">
              <a:lnSpc>
                <a:spcPct val="100000"/>
              </a:lnSpc>
              <a:spcBef>
                <a:spcPts val="0"/>
              </a:spcBef>
              <a:spcAft>
                <a:spcPts val="0"/>
              </a:spcAft>
              <a:buClr>
                <a:schemeClr val="dk1"/>
              </a:buClr>
              <a:buSzPts val="4400"/>
              <a:buFont typeface="Calibri"/>
              <a:buNone/>
            </a:pPr>
            <a:endParaRPr b="1"/>
          </a:p>
        </p:txBody>
      </p:sp>
      <p:pic>
        <p:nvPicPr>
          <p:cNvPr id="134" name="Google Shape;134;gf95e5ed585_0_48" descr="Crossley Hall Primary School logo"/>
          <p:cNvPicPr preferRelativeResize="0"/>
          <p:nvPr/>
        </p:nvPicPr>
        <p:blipFill rotWithShape="1">
          <a:blip r:embed="rId4">
            <a:alphaModFix/>
          </a:blip>
          <a:srcRect r="74164"/>
          <a:stretch/>
        </p:blipFill>
        <p:spPr>
          <a:xfrm>
            <a:off x="338755" y="160323"/>
            <a:ext cx="1697923" cy="1228726"/>
          </a:xfrm>
          <a:prstGeom prst="rect">
            <a:avLst/>
          </a:prstGeom>
          <a:noFill/>
          <a:ln>
            <a:noFill/>
          </a:ln>
        </p:spPr>
      </p:pic>
      <p:pic>
        <p:nvPicPr>
          <p:cNvPr id="135" name="Google Shape;135;gf95e5ed585_0_48" descr="S:\__School Artwork\Crossley butterflys colour.jpg"/>
          <p:cNvPicPr preferRelativeResize="0"/>
          <p:nvPr/>
        </p:nvPicPr>
        <p:blipFill rotWithShape="1">
          <a:blip r:embed="rId5">
            <a:alphaModFix/>
          </a:blip>
          <a:srcRect r="44958" b="65413"/>
          <a:stretch/>
        </p:blipFill>
        <p:spPr>
          <a:xfrm rot="2674405">
            <a:off x="8186473" y="5932191"/>
            <a:ext cx="468052" cy="500958"/>
          </a:xfrm>
          <a:prstGeom prst="rect">
            <a:avLst/>
          </a:prstGeom>
          <a:noFill/>
          <a:ln>
            <a:noFill/>
          </a:ln>
        </p:spPr>
      </p:pic>
      <p:sp>
        <p:nvSpPr>
          <p:cNvPr id="136" name="Google Shape;136;gf95e5ed585_0_48"/>
          <p:cNvSpPr txBox="1">
            <a:spLocks noGrp="1"/>
          </p:cNvSpPr>
          <p:nvPr>
            <p:ph type="body" idx="1"/>
          </p:nvPr>
        </p:nvSpPr>
        <p:spPr>
          <a:xfrm>
            <a:off x="501911" y="1656707"/>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endParaRPr/>
          </a:p>
          <a:p>
            <a:pPr marL="0" lvl="0" indent="0" algn="l" rtl="0">
              <a:lnSpc>
                <a:spcPct val="100000"/>
              </a:lnSpc>
              <a:spcBef>
                <a:spcPts val="0"/>
              </a:spcBef>
              <a:spcAft>
                <a:spcPts val="0"/>
              </a:spcAft>
              <a:buSzPts val="3200"/>
              <a:buNone/>
            </a:pPr>
            <a:endParaRPr/>
          </a:p>
          <a:p>
            <a:pPr marL="342900" lvl="0" indent="-185420" algn="l" rtl="0">
              <a:lnSpc>
                <a:spcPct val="100000"/>
              </a:lnSpc>
              <a:spcBef>
                <a:spcPts val="496"/>
              </a:spcBef>
              <a:spcAft>
                <a:spcPts val="0"/>
              </a:spcAft>
              <a:buClr>
                <a:schemeClr val="dk1"/>
              </a:buClr>
              <a:buSzPts val="3200"/>
              <a:buNone/>
            </a:pPr>
            <a:endParaRPr/>
          </a:p>
        </p:txBody>
      </p:sp>
      <p:pic>
        <p:nvPicPr>
          <p:cNvPr id="137" name="Google Shape;137;gf95e5ed585_0_48" descr="Home - Pennine Academies Yorkshire : Pennine Academies Yorkshire"/>
          <p:cNvPicPr preferRelativeResize="0"/>
          <p:nvPr/>
        </p:nvPicPr>
        <p:blipFill rotWithShape="1">
          <a:blip r:embed="rId6">
            <a:alphaModFix/>
          </a:blip>
          <a:srcRect/>
          <a:stretch/>
        </p:blipFill>
        <p:spPr>
          <a:xfrm>
            <a:off x="7888750" y="260648"/>
            <a:ext cx="874250" cy="942373"/>
          </a:xfrm>
          <a:prstGeom prst="rect">
            <a:avLst/>
          </a:prstGeom>
          <a:noFill/>
          <a:ln>
            <a:noFill/>
          </a:ln>
        </p:spPr>
      </p:pic>
      <p:pic>
        <p:nvPicPr>
          <p:cNvPr id="138" name="Google Shape;138;gf95e5ed585_0_48"/>
          <p:cNvPicPr preferRelativeResize="0"/>
          <p:nvPr/>
        </p:nvPicPr>
        <p:blipFill rotWithShape="1">
          <a:blip r:embed="rId7">
            <a:alphaModFix/>
          </a:blip>
          <a:srcRect/>
          <a:stretch/>
        </p:blipFill>
        <p:spPr>
          <a:xfrm>
            <a:off x="1797050" y="1473200"/>
            <a:ext cx="5540375" cy="4438651"/>
          </a:xfrm>
          <a:prstGeom prst="rect">
            <a:avLst/>
          </a:prstGeom>
          <a:noFill/>
          <a:ln>
            <a:noFill/>
          </a:ln>
        </p:spPr>
      </p:pic>
      <p:sp>
        <p:nvSpPr>
          <p:cNvPr id="139" name="Google Shape;139;gf95e5ed585_0_48"/>
          <p:cNvSpPr txBox="1"/>
          <p:nvPr/>
        </p:nvSpPr>
        <p:spPr>
          <a:xfrm>
            <a:off x="2368077" y="4600200"/>
            <a:ext cx="43722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omic Sans MS"/>
              <a:ea typeface="Comic Sans MS"/>
              <a:cs typeface="Comic Sans MS"/>
              <a:sym typeface="Comic Sans MS"/>
            </a:endParaRPr>
          </a:p>
        </p:txBody>
      </p:sp>
      <p:pic>
        <p:nvPicPr>
          <p:cNvPr id="140" name="Google Shape;140;gf95e5ed585_0_48"/>
          <p:cNvPicPr preferRelativeResize="0"/>
          <p:nvPr/>
        </p:nvPicPr>
        <p:blipFill rotWithShape="1">
          <a:blip r:embed="rId8">
            <a:alphaModFix/>
          </a:blip>
          <a:srcRect/>
          <a:stretch/>
        </p:blipFill>
        <p:spPr>
          <a:xfrm>
            <a:off x="433350" y="5707955"/>
            <a:ext cx="685000" cy="689569"/>
          </a:xfrm>
          <a:prstGeom prst="rect">
            <a:avLst/>
          </a:prstGeom>
          <a:noFill/>
          <a:ln>
            <a:noFill/>
          </a:ln>
        </p:spPr>
      </p:pic>
      <p:pic>
        <p:nvPicPr>
          <p:cNvPr id="141" name="Google Shape;141;gf95e5ed585_0_48"/>
          <p:cNvPicPr preferRelativeResize="0"/>
          <p:nvPr/>
        </p:nvPicPr>
        <p:blipFill rotWithShape="1">
          <a:blip r:embed="rId8">
            <a:alphaModFix/>
          </a:blip>
          <a:srcRect/>
          <a:stretch/>
        </p:blipFill>
        <p:spPr>
          <a:xfrm>
            <a:off x="3292379" y="2789053"/>
            <a:ext cx="2761928" cy="2780375"/>
          </a:xfrm>
          <a:prstGeom prst="rect">
            <a:avLst/>
          </a:prstGeom>
          <a:noFill/>
          <a:ln>
            <a:noFill/>
          </a:ln>
        </p:spPr>
      </p:pic>
      <p:sp>
        <p:nvSpPr>
          <p:cNvPr id="142" name="Google Shape;142;gf95e5ed585_0_48"/>
          <p:cNvSpPr txBox="1"/>
          <p:nvPr/>
        </p:nvSpPr>
        <p:spPr>
          <a:xfrm>
            <a:off x="1531400" y="6062550"/>
            <a:ext cx="61443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Calibri"/>
                <a:ea typeface="Calibri"/>
                <a:cs typeface="Calibri"/>
                <a:sym typeface="Calibri"/>
              </a:rPr>
              <a:t>Remember, any School Councillor can help you.</a:t>
            </a: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Words>
  <Application>Microsoft Office PowerPoint</Application>
  <PresentationFormat>On-screen Show (4:3)</PresentationFormat>
  <Paragraphs>25</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Comic Sans MS</vt:lpstr>
      <vt:lpstr>Office Theme</vt:lpstr>
      <vt:lpstr>School Council  2021/22 </vt:lpstr>
      <vt:lpstr>What is School Council?</vt:lpstr>
      <vt:lpstr>What will School Council do?</vt:lpstr>
      <vt:lpstr>How will my School Councillor help me? </vt:lpstr>
      <vt:lpstr> Look out for children wearing School Council badges around school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Council  2021/22 </dc:title>
  <dc:creator>Caroline Annetts</dc:creator>
  <cp:lastModifiedBy>Taslima Ali</cp:lastModifiedBy>
  <cp:revision>2</cp:revision>
  <dcterms:modified xsi:type="dcterms:W3CDTF">2022-02-08T13:04:25Z</dcterms:modified>
</cp:coreProperties>
</file>