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5"/>
  </p:sldMasterIdLst>
  <p:notesMasterIdLst>
    <p:notesMasterId r:id="rId34"/>
  </p:notesMasterIdLst>
  <p:handoutMasterIdLst>
    <p:handoutMasterId r:id="rId35"/>
  </p:handoutMasterIdLst>
  <p:sldIdLst>
    <p:sldId id="3982" r:id="rId6"/>
    <p:sldId id="4632" r:id="rId7"/>
    <p:sldId id="4634" r:id="rId8"/>
    <p:sldId id="3988" r:id="rId9"/>
    <p:sldId id="4633" r:id="rId10"/>
    <p:sldId id="4635" r:id="rId11"/>
    <p:sldId id="4636" r:id="rId12"/>
    <p:sldId id="4637" r:id="rId13"/>
    <p:sldId id="4015" r:id="rId14"/>
    <p:sldId id="4593" r:id="rId15"/>
    <p:sldId id="4071" r:id="rId16"/>
    <p:sldId id="4018" r:id="rId17"/>
    <p:sldId id="4682" r:id="rId18"/>
    <p:sldId id="4484" r:id="rId19"/>
    <p:sldId id="4684" r:id="rId20"/>
    <p:sldId id="4514" r:id="rId21"/>
    <p:sldId id="4685" r:id="rId22"/>
    <p:sldId id="4688" r:id="rId23"/>
    <p:sldId id="4689" r:id="rId24"/>
    <p:sldId id="4690" r:id="rId25"/>
    <p:sldId id="4211" r:id="rId26"/>
    <p:sldId id="3993" r:id="rId27"/>
    <p:sldId id="4692" r:id="rId28"/>
    <p:sldId id="4694" r:id="rId29"/>
    <p:sldId id="4695" r:id="rId30"/>
    <p:sldId id="4698" r:id="rId31"/>
    <p:sldId id="4696" r:id="rId32"/>
    <p:sldId id="4697" r:id="rId33"/>
  </p:sldIdLst>
  <p:sldSz cx="9144000" cy="6858000" type="screen4x3"/>
  <p:notesSz cx="6669088"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4F8F57CA-CBDF-5741-A80A-78D5126FB7DF}">
          <p14:sldIdLst>
            <p14:sldId id="3982"/>
            <p14:sldId id="4632"/>
            <p14:sldId id="4634"/>
            <p14:sldId id="3988"/>
            <p14:sldId id="4633"/>
            <p14:sldId id="4635"/>
            <p14:sldId id="4636"/>
            <p14:sldId id="4637"/>
            <p14:sldId id="4015"/>
            <p14:sldId id="4593"/>
            <p14:sldId id="4071"/>
            <p14:sldId id="4018"/>
            <p14:sldId id="4682"/>
            <p14:sldId id="4484"/>
            <p14:sldId id="4684"/>
            <p14:sldId id="4514"/>
            <p14:sldId id="4685"/>
            <p14:sldId id="4688"/>
            <p14:sldId id="4689"/>
            <p14:sldId id="4690"/>
            <p14:sldId id="4211"/>
            <p14:sldId id="3993"/>
            <p14:sldId id="4692"/>
            <p14:sldId id="4694"/>
            <p14:sldId id="4695"/>
            <p14:sldId id="4698"/>
            <p14:sldId id="4696"/>
            <p14:sldId id="4697"/>
          </p14:sldIdLst>
        </p14:section>
      </p14:sectionLst>
    </p:ext>
    <p:ext uri="{EFAFB233-063F-42B5-8137-9DF3F51BA10A}">
      <p15:sldGuideLst xmlns:p15="http://schemas.microsoft.com/office/powerpoint/2012/main">
        <p15:guide id="1" orient="horz" pos="1480">
          <p15:clr>
            <a:srgbClr val="A4A3A4"/>
          </p15:clr>
        </p15:guide>
        <p15:guide id="2" pos="2696">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3FC0B0-86C8-86D3-47A1-B76CFC073973}" name="Ceri Brinkworth" initials="CB" userId="S::ceribrinkworth@ruthmiskin.com::6529f433-d9ea-4c65-9791-0b6df18ce9f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02989E"/>
    <a:srgbClr val="FFD82F"/>
    <a:srgbClr val="FFD72F"/>
    <a:srgbClr val="0095DA"/>
    <a:srgbClr val="0C3B59"/>
    <a:srgbClr val="2D2D2D"/>
    <a:srgbClr val="0C3B5A"/>
    <a:srgbClr val="FAFAFA"/>
    <a:srgbClr val="DBE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1"/>
    <p:restoredTop sz="57534"/>
  </p:normalViewPr>
  <p:slideViewPr>
    <p:cSldViewPr snapToGrid="0">
      <p:cViewPr varScale="1">
        <p:scale>
          <a:sx n="49" d="100"/>
          <a:sy n="49" d="100"/>
        </p:scale>
        <p:origin x="2030" y="53"/>
      </p:cViewPr>
      <p:guideLst>
        <p:guide orient="horz" pos="1480"/>
        <p:guide pos="2696"/>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6" d="100"/>
          <a:sy n="66" d="100"/>
        </p:scale>
        <p:origin x="0" y="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50"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948175B-139D-4B97-809D-65C9F73E5415}" type="datetimeFigureOut">
              <a:rPr lang="en-US"/>
              <a:pPr>
                <a:defRPr/>
              </a:pPr>
              <a:t>1/19/2026</a:t>
            </a:fld>
            <a:endParaRPr lang="en-US"/>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7449B55-1BD8-4840-AD3A-429EA112E196}" type="slidenum">
              <a:rPr lang="en-US"/>
              <a:pPr>
                <a:defRPr/>
              </a:pPr>
              <a:t>‹#›</a:t>
            </a:fld>
            <a:endParaRPr lang="en-US"/>
          </a:p>
        </p:txBody>
      </p:sp>
    </p:spTree>
    <p:extLst>
      <p:ext uri="{BB962C8B-B14F-4D97-AF65-F5344CB8AC3E}">
        <p14:creationId xmlns:p14="http://schemas.microsoft.com/office/powerpoint/2010/main" val="697032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DA3FAA8-A3B6-4839-9506-B671940FF4AA}" type="datetimeFigureOut">
              <a:rPr lang="en-GB"/>
              <a:pPr>
                <a:defRPr/>
              </a:pPr>
              <a:t>19/01/2026</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A61AF0-59CC-4D82-B182-5DFC7F9ACF1F}" type="slidenum">
              <a:rPr lang="en-GB"/>
              <a:pPr>
                <a:defRPr/>
              </a:pPr>
              <a:t>‹#›</a:t>
            </a:fld>
            <a:endParaRPr lang="en-GB"/>
          </a:p>
        </p:txBody>
      </p:sp>
    </p:spTree>
    <p:extLst>
      <p:ext uri="{BB962C8B-B14F-4D97-AF65-F5344CB8AC3E}">
        <p14:creationId xmlns:p14="http://schemas.microsoft.com/office/powerpoint/2010/main" val="39979098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defTabSz="457200" eaLnBrk="1" fontAlgn="auto" hangingPunct="1">
              <a:spcBef>
                <a:spcPts val="0"/>
              </a:spcBef>
              <a:spcAft>
                <a:spcPts val="0"/>
              </a:spcAf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a:t>
            </a:r>
            <a:r>
              <a:rPr lang="en-US" i="1" dirty="0"/>
              <a:t> or for your new Reception/ P1 intake.</a:t>
            </a:r>
            <a:endParaRPr lang="en-US" i="1" baseline="0" dirty="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parents can help their child at home based on the child’s group.</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for Set 1 sound groups and Ditty/ Red Groups and Booklet 2 for Green – Grey Storybooks.</a:t>
            </a:r>
            <a:endParaRPr lang="en-US" dirty="0"/>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a:t>
            </a:fld>
            <a:endParaRPr lang="en-GB"/>
          </a:p>
        </p:txBody>
      </p:sp>
    </p:spTree>
    <p:extLst>
      <p:ext uri="{BB962C8B-B14F-4D97-AF65-F5344CB8AC3E}">
        <p14:creationId xmlns:p14="http://schemas.microsoft.com/office/powerpoint/2010/main" val="345517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C180-A08B-C51C-CCD3-936A15B01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DB73D-47C3-1B62-9D34-B2A2C1854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E1C4A-EE3C-7075-3397-CE4DBFFBBC3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dirty="0">
                <a:latin typeface="Times New Roman" charset="0"/>
              </a:rPr>
              <a:t>Children need to know sounds – not letter names – to read words.</a:t>
            </a: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i="1" dirty="0"/>
              <a:t>Use MTYT to teach each of the Set 1 sounds to</a:t>
            </a:r>
            <a:r>
              <a:rPr lang="en-US" sz="1200" b="0" i="1" u="none" strike="noStrike" cap="none" dirty="0">
                <a:solidFill>
                  <a:schemeClr val="dk1"/>
                </a:solidFill>
                <a:latin typeface="+mn-lt"/>
                <a:ea typeface="Calibri"/>
                <a:cs typeface="Calibri"/>
                <a:sym typeface="Calibri"/>
              </a:rPr>
              <a:t> parents</a:t>
            </a:r>
            <a:r>
              <a:rPr lang="en-US" sz="1200" i="1" dirty="0"/>
              <a:t>.</a:t>
            </a:r>
          </a:p>
          <a:p>
            <a:pPr marL="0" marR="0" lvl="0" indent="0" algn="l" rtl="0">
              <a:spcBef>
                <a:spcPts val="0"/>
              </a:spcBef>
              <a:buSzPct val="25000"/>
              <a:buNone/>
            </a:pPr>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Miskin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a:extLst>
              <a:ext uri="{FF2B5EF4-FFF2-40B4-BE49-F238E27FC236}">
                <a16:creationId xmlns:a16="http://schemas.microsoft.com/office/drawing/2014/main" id="{3F61747A-D914-E1FB-212F-AB5503B4F4C3}"/>
              </a:ext>
            </a:extLst>
          </p:cNvPr>
          <p:cNvSpPr>
            <a:spLocks noGrp="1"/>
          </p:cNvSpPr>
          <p:nvPr>
            <p:ph type="sldNum" sz="quarter" idx="5"/>
          </p:nvPr>
        </p:nvSpPr>
        <p:spPr/>
        <p:txBody>
          <a:bodyPr/>
          <a:lstStyle/>
          <a:p>
            <a:pPr>
              <a:defRPr/>
            </a:pPr>
            <a:fld id="{81A61AF0-59CC-4D82-B182-5DFC7F9ACF1F}" type="slidenum">
              <a:rPr lang="en-GB" smtClean="0"/>
              <a:pPr>
                <a:defRPr/>
              </a:pPr>
              <a:t>10</a:t>
            </a:fld>
            <a:endParaRPr lang="en-GB"/>
          </a:p>
        </p:txBody>
      </p:sp>
    </p:spTree>
    <p:extLst>
      <p:ext uri="{BB962C8B-B14F-4D97-AF65-F5344CB8AC3E}">
        <p14:creationId xmlns:p14="http://schemas.microsoft.com/office/powerpoint/2010/main" val="243784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a:ea typeface="Times New Roman"/>
                <a:cs typeface="Times New Roman"/>
                <a:sym typeface="Times New Roman"/>
              </a:rPr>
              <a:t>Then Set 2 – one way to read and write each of the long vowel sounds.</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11</a:t>
            </a:fld>
            <a:endParaRPr lang="en-US"/>
          </a:p>
        </p:txBody>
      </p:sp>
    </p:spTree>
    <p:extLst>
      <p:ext uri="{BB962C8B-B14F-4D97-AF65-F5344CB8AC3E}">
        <p14:creationId xmlns:p14="http://schemas.microsoft.com/office/powerpoint/2010/main" val="56540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12</a:t>
            </a:fld>
            <a:endParaRPr lang="en-US"/>
          </a:p>
        </p:txBody>
      </p:sp>
    </p:spTree>
    <p:extLst>
      <p:ext uri="{BB962C8B-B14F-4D97-AF65-F5344CB8AC3E}">
        <p14:creationId xmlns:p14="http://schemas.microsoft.com/office/powerpoint/2010/main" val="27801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p>
          <a:p>
            <a:pPr lvl="0"/>
            <a:endParaRPr lang="en-US" sz="120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dirty="0">
              <a:effectLst/>
              <a:latin typeface="Calibri" panose="020F0502020204030204" pitchFamily="34" charset="0"/>
              <a:ea typeface="Calibri" panose="020F0502020204030204" pitchFamily="34" charset="0"/>
            </a:endParaRPr>
          </a:p>
          <a:p>
            <a:pPr lvl="0"/>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a:t>
            </a:r>
          </a:p>
          <a:p>
            <a:pPr lvl="0"/>
            <a:endParaRPr lang="en-US" sz="1200" kern="1200" dirty="0">
              <a:solidFill>
                <a:schemeClr val="tx1"/>
              </a:solidFill>
              <a:effectLst/>
              <a:latin typeface="+mn-lt"/>
              <a:ea typeface="+mn-ea"/>
              <a:cs typeface="+mn-cs"/>
            </a:endParaRPr>
          </a:p>
          <a:p>
            <a:pPr>
              <a:lnSpc>
                <a:spcPct val="115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dirty="0">
              <a:effectLst/>
              <a:latin typeface="Calibri" panose="020F0502020204030204" pitchFamily="34" charset="0"/>
              <a:ea typeface="Calibri" panose="020F0502020204030204" pitchFamily="34" charset="0"/>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 orally.</a:t>
            </a:r>
          </a:p>
          <a:p>
            <a:pPr lvl="0"/>
            <a:endParaRPr lang="en-US" sz="120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13</a:t>
            </a:fld>
            <a:endParaRPr lang="en-US"/>
          </a:p>
        </p:txBody>
      </p:sp>
    </p:spTree>
    <p:extLst>
      <p:ext uri="{BB962C8B-B14F-4D97-AF65-F5344CB8AC3E}">
        <p14:creationId xmlns:p14="http://schemas.microsoft.com/office/powerpoint/2010/main" val="10834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Each day, we teach children a new Set 1 sound. We know that children learn more rapidly at this age than at any other time in their lives so you can teach a new sound every day.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14</a:t>
            </a:fld>
            <a:endParaRPr lang="en-US"/>
          </a:p>
        </p:txBody>
      </p:sp>
    </p:spTree>
    <p:extLst>
      <p:ext uri="{BB962C8B-B14F-4D97-AF65-F5344CB8AC3E}">
        <p14:creationId xmlns:p14="http://schemas.microsoft.com/office/powerpoint/2010/main" val="3881861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87DF2-9E98-E65E-C81D-34B0E4F21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9E490-9A25-0F33-57EC-2BB8EEA68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32084-BD64-F7CC-69FB-836DC906B5D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or QR codes to lessons that match the sounds and words your child has been learning in school.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a:r>
            <a:r>
              <a:rPr lang="en-GB" sz="1800" dirty="0">
                <a:solidFill>
                  <a:srgbClr val="000000"/>
                </a:solidFill>
                <a:effectLst/>
                <a:latin typeface="Calibri Light" panose="020F0302020204030204" pitchFamily="34" charset="0"/>
                <a:ea typeface="Calibri" panose="020F0502020204030204" pitchFamily="34" charset="0"/>
              </a:rPr>
              <a:t>lessons to support children at every stage of the Read Write Inc. Phonics programme.</a:t>
            </a:r>
            <a:r>
              <a:rPr lang="en-GB" dirty="0">
                <a:effectLst/>
              </a:rPr>
              <a:t> </a:t>
            </a:r>
            <a:endParaRPr lang="en-GB" sz="1200" kern="1200" dirty="0">
              <a:solidFill>
                <a:schemeClr val="tx1"/>
              </a:solidFill>
              <a:effectLst/>
              <a:latin typeface="+mn-lt"/>
              <a:ea typeface="+mn-ea"/>
              <a:cs typeface="+mn-cs"/>
            </a:endParaRPr>
          </a:p>
          <a:p>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or QR code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E11127B-54AB-39F0-76C7-CE4945A51DA0}"/>
              </a:ext>
            </a:extLst>
          </p:cNvPr>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1518053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0EE12-A07F-ED85-F5F3-7378B2DCE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AFE56-2B15-66E8-9C25-172F54446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2257E-94E8-CD45-0673-C4CBDDCF7E89}"/>
              </a:ext>
            </a:extLst>
          </p:cNvPr>
          <p:cNvSpPr>
            <a:spLocks noGrp="1"/>
          </p:cNvSpPr>
          <p:nvPr>
            <p:ph type="body" idx="1"/>
          </p:nvPr>
        </p:nvSpPr>
        <p:spPr/>
        <p:txBody>
          <a:bodyPr/>
          <a:lstStyle/>
          <a:p>
            <a:r>
              <a:rPr lang="en-US" dirty="0">
                <a:cs typeface="Calibri"/>
              </a:rPr>
              <a:t>Let's watch a short taster of the range of animated films in our virtual classroom.</a:t>
            </a:r>
          </a:p>
          <a:p>
            <a:endParaRPr lang="en-US" dirty="0">
              <a:cs typeface="Calibri"/>
            </a:endParaRPr>
          </a:p>
        </p:txBody>
      </p:sp>
      <p:sp>
        <p:nvSpPr>
          <p:cNvPr id="4" name="Slide Number Placeholder 3">
            <a:extLst>
              <a:ext uri="{FF2B5EF4-FFF2-40B4-BE49-F238E27FC236}">
                <a16:creationId xmlns:a16="http://schemas.microsoft.com/office/drawing/2014/main" id="{E86708E8-D34A-3968-D8B9-862713D9CC88}"/>
              </a:ext>
            </a:extLst>
          </p:cNvPr>
          <p:cNvSpPr>
            <a:spLocks noGrp="1"/>
          </p:cNvSpPr>
          <p:nvPr>
            <p:ph type="sldNum" sz="quarter" idx="5"/>
          </p:nvPr>
        </p:nvSpPr>
        <p:spPr/>
        <p:txBody>
          <a:bodyPr/>
          <a:lstStyle/>
          <a:p>
            <a:pPr>
              <a:defRPr/>
            </a:pPr>
            <a:fld id="{81A61AF0-59CC-4D82-B182-5DFC7F9ACF1F}" type="slidenum">
              <a:rPr lang="en-GB" smtClean="0"/>
              <a:pPr>
                <a:defRPr/>
              </a:pPr>
              <a:t>16</a:t>
            </a:fld>
            <a:endParaRPr lang="en-GB"/>
          </a:p>
        </p:txBody>
      </p:sp>
    </p:spTree>
    <p:extLst>
      <p:ext uri="{BB962C8B-B14F-4D97-AF65-F5344CB8AC3E}">
        <p14:creationId xmlns:p14="http://schemas.microsoft.com/office/powerpoint/2010/main" val="1170612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042F-7983-7E21-541E-219F341A7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9D2D9-CD25-139B-A4FE-066F28804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BBB2E-2789-9EC5-89C7-45F48F3D3C3C}"/>
              </a:ext>
            </a:extLst>
          </p:cNvPr>
          <p:cNvSpPr>
            <a:spLocks noGrp="1"/>
          </p:cNvSpPr>
          <p:nvPr>
            <p:ph type="body" idx="1"/>
          </p:nvPr>
        </p:nvSpPr>
        <p:spPr/>
        <p:txBody>
          <a:bodyPr/>
          <a:lstStyle/>
          <a:p>
            <a:r>
              <a:rPr lang="en-US" dirty="0"/>
              <a:t>We will send you links to the films via email/ upload links to Google classroom/ Class Dojo etc.</a:t>
            </a:r>
          </a:p>
          <a:p>
            <a:r>
              <a:rPr lang="en-GB" sz="1800" dirty="0">
                <a:solidFill>
                  <a:srgbClr val="000000"/>
                </a:solidFill>
                <a:effectLst/>
                <a:latin typeface="Calibri Light" panose="020F0302020204030204" pitchFamily="34" charset="0"/>
                <a:ea typeface="Calibri" panose="020F0502020204030204" pitchFamily="34" charset="0"/>
              </a:rPr>
              <a:t>When you receive the link, simply click on it . . . and press play.</a:t>
            </a:r>
          </a:p>
          <a:p>
            <a:endParaRPr lang="en-GB" sz="1800" dirty="0">
              <a:solidFill>
                <a:srgbClr val="000000"/>
              </a:solidFill>
              <a:effectLst/>
              <a:latin typeface="Calibri Light" panose="020F0302020204030204" pitchFamily="34" charset="0"/>
            </a:endParaRPr>
          </a:p>
          <a:p>
            <a:pPr algn="just">
              <a:lnSpc>
                <a:spcPts val="1500"/>
              </a:lnSpc>
            </a:pP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Set aside 10 minutes to watch a film with your child each day.</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Find a quiet space for your child to watch the film on a laptop or tablet.</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Praise your child as they join in with the lesson – make it fun!</a:t>
            </a:r>
          </a:p>
          <a:p>
            <a:pPr marL="342900" lvl="0" indent="-342900" algn="l">
              <a:lnSpc>
                <a:spcPts val="1500"/>
              </a:lnSpc>
              <a:buFont typeface="+mj-lt"/>
              <a:buAutoNum type="arabicPeriod"/>
            </a:pPr>
            <a:endParaRPr lang="en-GB"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ts val="1500"/>
              </a:lnSpc>
              <a:spcBef>
                <a:spcPts val="0"/>
              </a:spcBef>
              <a:spcAft>
                <a:spcPts val="0"/>
              </a:spcAft>
              <a:buClrTx/>
              <a:buSzTx/>
              <a:buFont typeface="+mj-lt"/>
              <a:buNone/>
              <a:tabLst/>
              <a:defRPr/>
            </a:pPr>
            <a:r>
              <a:rPr lang="en-GB" sz="1200" dirty="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dirty="0">
                <a:effectLst/>
              </a:rPr>
              <a:t> </a:t>
            </a:r>
            <a:endParaRPr lang="en-GB" sz="1000" kern="1200" dirty="0">
              <a:solidFill>
                <a:schemeClr val="tx1"/>
              </a:solidFill>
              <a:effectLst/>
              <a:latin typeface="+mn-lt"/>
              <a:ea typeface="+mn-ea"/>
              <a:cs typeface="+mn-cs"/>
            </a:endParaRPr>
          </a:p>
          <a:p>
            <a:pPr marL="342900" lvl="0" indent="-342900" algn="l">
              <a:lnSpc>
                <a:spcPts val="1500"/>
              </a:lnSpc>
              <a:buFont typeface="+mj-lt"/>
              <a:buAutoNum type="arabicPeriod"/>
            </a:pPr>
            <a:endParaRPr lang="en-GB" sz="1200" dirty="0">
              <a:effectLst/>
              <a:latin typeface="Times New Roman" panose="02020603050405020304" pitchFamily="18" charset="0"/>
              <a:ea typeface="Times New Roman" panose="02020603050405020304" pitchFamily="18" charset="0"/>
            </a:endParaRPr>
          </a:p>
          <a:p>
            <a:pPr algn="just">
              <a:lnSpc>
                <a:spcPts val="1500"/>
              </a:lnSpc>
            </a:pPr>
            <a:r>
              <a:rPr lang="en-GB" sz="1200" dirty="0">
                <a:solidFill>
                  <a:srgbClr val="000000"/>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1C62A404-A556-F2B0-A170-3130E94B87A7}"/>
              </a:ext>
            </a:extLst>
          </p:cNvPr>
          <p:cNvSpPr>
            <a:spLocks noGrp="1"/>
          </p:cNvSpPr>
          <p:nvPr>
            <p:ph type="sldNum" sz="quarter" idx="5"/>
          </p:nvPr>
        </p:nvSpPr>
        <p:spPr/>
        <p:txBody>
          <a:bodyPr/>
          <a:lstStyle/>
          <a:p>
            <a:pPr>
              <a:defRPr/>
            </a:pPr>
            <a:fld id="{81A61AF0-59CC-4D82-B182-5DFC7F9ACF1F}" type="slidenum">
              <a:rPr lang="en-GB" smtClean="0"/>
              <a:pPr>
                <a:defRPr/>
              </a:pPr>
              <a:t>17</a:t>
            </a:fld>
            <a:endParaRPr lang="en-GB"/>
          </a:p>
        </p:txBody>
      </p:sp>
    </p:spTree>
    <p:extLst>
      <p:ext uri="{BB962C8B-B14F-4D97-AF65-F5344CB8AC3E}">
        <p14:creationId xmlns:p14="http://schemas.microsoft.com/office/powerpoint/2010/main" val="58582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8C826-5531-6880-4B31-D843E3FA9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0B583-0E14-44A5-0EC9-62DCDAF81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47E25-010A-FF60-A301-DB2350102A17}"/>
              </a:ext>
            </a:extLst>
          </p:cNvPr>
          <p:cNvSpPr>
            <a:spLocks noGrp="1"/>
          </p:cNvSpPr>
          <p:nvPr>
            <p:ph type="body" idx="1"/>
          </p:nvPr>
        </p:nvSpPr>
        <p:spPr/>
        <p:txBody>
          <a:bodyPr/>
          <a:lstStyle/>
          <a:p>
            <a:r>
              <a:rPr lang="en-US" dirty="0"/>
              <a:t>Children will be able to read all of the words in the Storybook.</a:t>
            </a:r>
          </a:p>
          <a:p>
            <a:endParaRPr lang="en-US" dirty="0"/>
          </a:p>
          <a:p>
            <a:r>
              <a:rPr lang="en-US" dirty="0"/>
              <a:t>If they hesitate, remind them to read the word using ‘Special Friends, Fred Talk,’.</a:t>
            </a:r>
          </a:p>
          <a:p>
            <a:endParaRPr lang="en-US" dirty="0"/>
          </a:p>
          <a:p>
            <a:r>
              <a:rPr lang="en-US" dirty="0"/>
              <a:t>For example, this means they spot the ‘</a:t>
            </a:r>
            <a:r>
              <a:rPr lang="en-US" dirty="0" err="1"/>
              <a:t>sh</a:t>
            </a:r>
            <a:r>
              <a:rPr lang="en-US" dirty="0"/>
              <a:t>’, then Fred Talk and blend to read the word e.g. </a:t>
            </a:r>
            <a:r>
              <a:rPr lang="en-US" dirty="0" err="1"/>
              <a:t>sh</a:t>
            </a:r>
            <a:r>
              <a:rPr lang="en-US" dirty="0"/>
              <a:t>, </a:t>
            </a:r>
            <a:r>
              <a:rPr lang="en-US" dirty="0" err="1"/>
              <a:t>sh</a:t>
            </a:r>
            <a:r>
              <a:rPr lang="en-US" dirty="0"/>
              <a:t>-</a:t>
            </a:r>
            <a:r>
              <a:rPr lang="en-US" dirty="0" err="1"/>
              <a:t>i</a:t>
            </a:r>
            <a:r>
              <a:rPr lang="en-US" dirty="0"/>
              <a:t>-p, ship.</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EB87B9F-5AE1-0EE7-EF84-26D3D57BAEBF}"/>
              </a:ext>
            </a:extLst>
          </p:cNvPr>
          <p:cNvSpPr>
            <a:spLocks noGrp="1"/>
          </p:cNvSpPr>
          <p:nvPr>
            <p:ph type="sldNum" sz="quarter" idx="5"/>
          </p:nvPr>
        </p:nvSpPr>
        <p:spPr/>
        <p:txBody>
          <a:bodyPr/>
          <a:lstStyle/>
          <a:p>
            <a:pPr>
              <a:defRPr/>
            </a:pPr>
            <a:fld id="{81A61AF0-59CC-4D82-B182-5DFC7F9ACF1F}" type="slidenum">
              <a:rPr lang="en-GB" smtClean="0"/>
              <a:pPr>
                <a:defRPr/>
              </a:pPr>
              <a:t>18</a:t>
            </a:fld>
            <a:endParaRPr lang="en-GB"/>
          </a:p>
        </p:txBody>
      </p:sp>
    </p:spTree>
    <p:extLst>
      <p:ext uri="{BB962C8B-B14F-4D97-AF65-F5344CB8AC3E}">
        <p14:creationId xmlns:p14="http://schemas.microsoft.com/office/powerpoint/2010/main" val="2711531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D89C4-68B9-13E6-7452-15D189082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F7814-C8E1-F94B-A64D-61DFCDD58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F376D-4443-28BD-966C-0327FE0F716F}"/>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‘ai’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if they know the word. Tell them the word if needed.</a:t>
            </a:r>
            <a:endParaRPr lang="en-US" dirty="0"/>
          </a:p>
        </p:txBody>
      </p:sp>
      <p:sp>
        <p:nvSpPr>
          <p:cNvPr id="4" name="Slide Number Placeholder 3">
            <a:extLst>
              <a:ext uri="{FF2B5EF4-FFF2-40B4-BE49-F238E27FC236}">
                <a16:creationId xmlns:a16="http://schemas.microsoft.com/office/drawing/2014/main" id="{E0DA8F70-E636-A3FC-4833-DB34B9971F7A}"/>
              </a:ext>
            </a:extLst>
          </p:cNvPr>
          <p:cNvSpPr>
            <a:spLocks noGrp="1"/>
          </p:cNvSpPr>
          <p:nvPr>
            <p:ph type="sldNum" sz="quarter" idx="5"/>
          </p:nvPr>
        </p:nvSpPr>
        <p:spPr/>
        <p:txBody>
          <a:bodyPr/>
          <a:lstStyle/>
          <a:p>
            <a:pPr>
              <a:defRPr/>
            </a:pPr>
            <a:fld id="{81A61AF0-59CC-4D82-B182-5DFC7F9ACF1F}" type="slidenum">
              <a:rPr lang="en-GB" smtClean="0"/>
              <a:pPr>
                <a:defRPr/>
              </a:pPr>
              <a:t>19</a:t>
            </a:fld>
            <a:endParaRPr lang="en-GB"/>
          </a:p>
        </p:txBody>
      </p:sp>
    </p:spTree>
    <p:extLst>
      <p:ext uri="{BB962C8B-B14F-4D97-AF65-F5344CB8AC3E}">
        <p14:creationId xmlns:p14="http://schemas.microsoft.com/office/powerpoint/2010/main" val="429480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19D45-954E-F834-A656-1DBC6DBF2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7FE69-B849-863B-9E46-DAA0682BF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87FCF-1973-6588-233E-0199F34D470C}"/>
              </a:ext>
            </a:extLst>
          </p:cNvPr>
          <p:cNvSpPr>
            <a:spLocks noGrp="1"/>
          </p:cNvSpPr>
          <p:nvPr>
            <p:ph type="body" idx="1"/>
          </p:nvPr>
        </p:nvSpPr>
        <p:spPr/>
        <p:txBody>
          <a:bodyPr/>
          <a:lstStyle/>
          <a:p>
            <a:r>
              <a:rPr lang="en-US" i="1" baseline="0" dirty="0"/>
              <a:t>Read quote.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2D"/>
                </a:solidFill>
                <a:latin typeface="Helvetica" charset="0"/>
                <a:cs typeface="Helvetica" charset="0"/>
                <a:sym typeface="Helvetica" charset="0"/>
              </a:rPr>
              <a:t>This is what we do in 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a:t>
            </a:r>
            <a:r>
              <a:rPr lang="en-US" baseline="0" dirty="0"/>
              <a:t> that children who learn to read early go on to succeed both in school and in life. </a:t>
            </a:r>
            <a:endParaRPr lang="en-US" dirty="0"/>
          </a:p>
          <a:p>
            <a:endParaRPr lang="en-US" i="1" baseline="0" dirty="0"/>
          </a:p>
          <a:p>
            <a:r>
              <a:rPr lang="en-US" i="0" baseline="0" dirty="0"/>
              <a:t>Today I will explain how your child will learn to read using the Read Write Inc. Phonics programme.</a:t>
            </a:r>
          </a:p>
          <a:p>
            <a:endParaRPr lang="en-US" dirty="0"/>
          </a:p>
        </p:txBody>
      </p:sp>
      <p:sp>
        <p:nvSpPr>
          <p:cNvPr id="4" name="Slide Number Placeholder 3">
            <a:extLst>
              <a:ext uri="{FF2B5EF4-FFF2-40B4-BE49-F238E27FC236}">
                <a16:creationId xmlns:a16="http://schemas.microsoft.com/office/drawing/2014/main" id="{C19C3129-9ED9-A64B-7953-A8B31BC06294}"/>
              </a:ext>
            </a:extLst>
          </p:cNvPr>
          <p:cNvSpPr>
            <a:spLocks noGrp="1"/>
          </p:cNvSpPr>
          <p:nvPr>
            <p:ph type="sldNum" sz="quarter" idx="5"/>
          </p:nvPr>
        </p:nvSpPr>
        <p:spPr/>
        <p:txBody>
          <a:bodyPr/>
          <a:lstStyle/>
          <a:p>
            <a:pPr>
              <a:defRPr/>
            </a:pPr>
            <a:fld id="{81A61AF0-59CC-4D82-B182-5DFC7F9ACF1F}" type="slidenum">
              <a:rPr lang="en-GB" smtClean="0"/>
              <a:pPr>
                <a:defRPr/>
              </a:pPr>
              <a:t>2</a:t>
            </a:fld>
            <a:endParaRPr lang="en-GB"/>
          </a:p>
        </p:txBody>
      </p:sp>
    </p:spTree>
    <p:extLst>
      <p:ext uri="{BB962C8B-B14F-4D97-AF65-F5344CB8AC3E}">
        <p14:creationId xmlns:p14="http://schemas.microsoft.com/office/powerpoint/2010/main" val="3863165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5D2F2-20AB-826E-8939-BD99E5A42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9BAE6-608C-A491-61CA-4B9004074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84255-9A40-7846-B4AE-BAAE9C42F72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Storybook they have just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 (</a:t>
            </a:r>
            <a:r>
              <a:rPr lang="en-GB" sz="1200" kern="1200" dirty="0">
                <a:solidFill>
                  <a:schemeClr val="tx1"/>
                </a:solidFill>
                <a:effectLst/>
                <a:latin typeface="+mn-lt"/>
                <a:ea typeface="+mn-ea"/>
                <a:cs typeface="+mn-cs"/>
              </a:rPr>
              <a:t>they love this book and enjoy reading it in their storyteller voice).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if applicable a</a:t>
            </a:r>
            <a:r>
              <a:rPr lang="en-GB" sz="1200" kern="1200" dirty="0">
                <a:solidFill>
                  <a:schemeClr val="tx1"/>
                </a:solidFill>
                <a:effectLst/>
                <a:latin typeface="+mn-lt"/>
                <a:ea typeface="+mn-ea"/>
                <a:cs typeface="+mn-cs"/>
              </a:rPr>
              <a:t>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Book that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links to the story they have read in class or a non-fiction or ‘More’ Storybook. </a:t>
            </a: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avoid saying, “This book is too easy for you!” but instead say “I love how well you can read this book!”</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i="1" dirty="0">
                <a:solidFill>
                  <a:srgbClr val="000000"/>
                </a:solidFill>
                <a:effectLst/>
                <a:latin typeface="Calibri" panose="020F0502020204030204" pitchFamily="34" charset="0"/>
                <a:ea typeface="Times New Roman" panose="02020603050405020304" pitchFamily="18" charset="0"/>
              </a:rPr>
              <a:t>If appliable:</a:t>
            </a:r>
          </a:p>
          <a:p>
            <a:endParaRPr lang="en-GB" sz="1200" dirty="0">
              <a:solidFill>
                <a:srgbClr val="000000"/>
              </a:solidFill>
              <a:effectLst/>
              <a:latin typeface="Calibri" panose="020F0502020204030204" pitchFamily="34"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We also use the </a:t>
            </a:r>
            <a:r>
              <a:rPr lang="en-GB" sz="1200" i="1" dirty="0">
                <a:solidFill>
                  <a:srgbClr val="000000"/>
                </a:solidFill>
                <a:effectLst/>
                <a:latin typeface="Calibri" panose="020F0502020204030204" pitchFamily="34" charset="0"/>
                <a:ea typeface="Times New Roman" panose="02020603050405020304" pitchFamily="18" charset="0"/>
              </a:rPr>
              <a:t>Read Write Inc.</a:t>
            </a:r>
            <a:r>
              <a:rPr lang="en-GB" sz="1200" dirty="0">
                <a:solidFill>
                  <a:srgbClr val="000000"/>
                </a:solidFill>
                <a:effectLst/>
                <a:latin typeface="Calibri" panose="020F0502020204030204" pitchFamily="34" charset="0"/>
                <a:ea typeface="Times New Roman" panose="02020603050405020304" pitchFamily="18" charset="0"/>
              </a:rPr>
              <a:t> Phonics eBook Library Subscription.</a:t>
            </a:r>
          </a:p>
          <a:p>
            <a:endParaRPr lang="en-GB" sz="1200" dirty="0">
              <a:solidFill>
                <a:srgbClr val="000000"/>
              </a:solidFill>
              <a:effectLst/>
              <a:latin typeface="Calibri" panose="020F0502020204030204" pitchFamily="34"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Each week, we will assign your child the book they have read during the week to read on a tablet or other device.</a:t>
            </a:r>
          </a:p>
          <a:p>
            <a:r>
              <a:rPr lang="en-GB" sz="1200" dirty="0">
                <a:solidFill>
                  <a:srgbClr val="000000"/>
                </a:solidFill>
                <a:effectLst/>
                <a:latin typeface="Calibri" panose="020F0502020204030204" pitchFamily="34" charset="0"/>
                <a:ea typeface="Times New Roman" panose="02020603050405020304" pitchFamily="18" charset="0"/>
              </a:rPr>
              <a:t>There are also phonics practice games to match each book.</a:t>
            </a:r>
          </a:p>
          <a:p>
            <a:endParaRPr lang="en-US" dirty="0"/>
          </a:p>
        </p:txBody>
      </p:sp>
      <p:sp>
        <p:nvSpPr>
          <p:cNvPr id="4" name="Slide Number Placeholder 3">
            <a:extLst>
              <a:ext uri="{FF2B5EF4-FFF2-40B4-BE49-F238E27FC236}">
                <a16:creationId xmlns:a16="http://schemas.microsoft.com/office/drawing/2014/main" id="{FB70425A-AA2E-9230-A772-42BAEB2B69C7}"/>
              </a:ext>
            </a:extLst>
          </p:cNvPr>
          <p:cNvSpPr>
            <a:spLocks noGrp="1"/>
          </p:cNvSpPr>
          <p:nvPr>
            <p:ph type="sldNum" sz="quarter" idx="5"/>
          </p:nvPr>
        </p:nvSpPr>
        <p:spPr/>
        <p:txBody>
          <a:bodyPr/>
          <a:lstStyle/>
          <a:p>
            <a:pPr>
              <a:defRPr/>
            </a:pPr>
            <a:fld id="{81A61AF0-59CC-4D82-B182-5DFC7F9ACF1F}" type="slidenum">
              <a:rPr lang="en-GB" smtClean="0"/>
              <a:pPr>
                <a:defRPr/>
              </a:pPr>
              <a:t>20</a:t>
            </a:fld>
            <a:endParaRPr lang="en-GB"/>
          </a:p>
        </p:txBody>
      </p:sp>
    </p:spTree>
    <p:extLst>
      <p:ext uri="{BB962C8B-B14F-4D97-AF65-F5344CB8AC3E}">
        <p14:creationId xmlns:p14="http://schemas.microsoft.com/office/powerpoint/2010/main" val="2318459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2019, researchers in the United States looked at the impact of parents reading with their children.</a:t>
            </a:r>
          </a:p>
          <a:p>
            <a:r>
              <a:rPr lang="en-GB" sz="1200" kern="1200" dirty="0">
                <a:solidFill>
                  <a:schemeClr val="tx1"/>
                </a:solidFill>
                <a:effectLst/>
                <a:latin typeface="+mn-lt"/>
                <a:ea typeface="+mn-ea"/>
                <a:cs typeface="+mn-cs"/>
              </a:rPr>
              <a:t>Here’s how many words children would have heard by the time they were 5 years old. </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21</a:t>
            </a:fld>
            <a:endParaRPr lang="en-US"/>
          </a:p>
        </p:txBody>
      </p:sp>
    </p:spTree>
    <p:extLst>
      <p:ext uri="{BB962C8B-B14F-4D97-AF65-F5344CB8AC3E}">
        <p14:creationId xmlns:p14="http://schemas.microsoft.com/office/powerpoint/2010/main" val="1800876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need plenty of back-and-forth interactions with adults from an early age.</a:t>
            </a:r>
          </a:p>
          <a:p>
            <a:r>
              <a:rPr lang="en-GB" sz="1200" kern="1200" dirty="0">
                <a:solidFill>
                  <a:schemeClr val="tx1"/>
                </a:solidFill>
                <a:effectLst/>
                <a:latin typeface="+mn-lt"/>
                <a:ea typeface="+mn-ea"/>
                <a:cs typeface="+mn-cs"/>
              </a:rPr>
              <a:t> </a:t>
            </a:r>
          </a:p>
          <a:p>
            <a:pPr lvl="0"/>
            <a:r>
              <a:rPr lang="en-GB" sz="1200" i="1" kern="1200" dirty="0">
                <a:solidFill>
                  <a:schemeClr val="tx1"/>
                </a:solidFill>
                <a:effectLst/>
                <a:latin typeface="+mn-lt"/>
                <a:ea typeface="+mn-ea"/>
                <a:cs typeface="+mn-cs"/>
              </a:rPr>
              <a:t>Read quote on slide: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number and quality of the conversations they have with adults and peers throughout the day in a language-rich environment is crucial.’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not limit your language. With plenty of repetition, children will start to use the language themselves.</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22</a:t>
            </a:fld>
            <a:endParaRPr lang="en-US"/>
          </a:p>
        </p:txBody>
      </p:sp>
    </p:spTree>
    <p:extLst>
      <p:ext uri="{BB962C8B-B14F-4D97-AF65-F5344CB8AC3E}">
        <p14:creationId xmlns:p14="http://schemas.microsoft.com/office/powerpoint/2010/main" val="1065038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2F24E-27DE-F407-EFC7-4BE220ACE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D6D84-A063-7EB5-3271-CA5578FAB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2ABD1-3262-3929-54C1-5D06E5F21F1E}"/>
              </a:ext>
            </a:extLst>
          </p:cNvPr>
          <p:cNvSpPr>
            <a:spLocks noGrp="1"/>
          </p:cNvSpPr>
          <p:nvPr>
            <p:ph type="body" idx="1"/>
          </p:nvPr>
        </p:nvSpPr>
        <p:spPr/>
        <p:txBody>
          <a:bodyPr/>
          <a:lstStyle/>
          <a:p>
            <a:r>
              <a:rPr lang="en-US" dirty="0"/>
              <a:t>We will run regular bitesize meetings to look at each of these in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a:extLst>
              <a:ext uri="{FF2B5EF4-FFF2-40B4-BE49-F238E27FC236}">
                <a16:creationId xmlns:a16="http://schemas.microsoft.com/office/drawing/2014/main" id="{1DED65E5-A64B-8B07-51BF-6B8776A666C7}"/>
              </a:ext>
            </a:extLst>
          </p:cNvPr>
          <p:cNvSpPr>
            <a:spLocks noGrp="1"/>
          </p:cNvSpPr>
          <p:nvPr>
            <p:ph type="sldNum" sz="quarter" idx="5"/>
          </p:nvPr>
        </p:nvSpPr>
        <p:spPr/>
        <p:txBody>
          <a:bodyPr/>
          <a:lstStyle/>
          <a:p>
            <a:fld id="{AC167F53-BA33-7E40-958D-01A6607E9B7A}" type="slidenum">
              <a:rPr lang="en-US" smtClean="0"/>
              <a:t>23</a:t>
            </a:fld>
            <a:endParaRPr lang="en-US"/>
          </a:p>
        </p:txBody>
      </p:sp>
    </p:spTree>
    <p:extLst>
      <p:ext uri="{BB962C8B-B14F-4D97-AF65-F5344CB8AC3E}">
        <p14:creationId xmlns:p14="http://schemas.microsoft.com/office/powerpoint/2010/main" val="2556012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E7D0-440B-6A27-214D-7BDDC944A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C1943-A44D-76B6-5768-B9A91F9EA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B8B0F4-E9F1-E983-ADE5-4896BB319683}"/>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a:extLst>
              <a:ext uri="{FF2B5EF4-FFF2-40B4-BE49-F238E27FC236}">
                <a16:creationId xmlns:a16="http://schemas.microsoft.com/office/drawing/2014/main" id="{685EC731-FC26-5410-D71D-75010712149F}"/>
              </a:ext>
            </a:extLst>
          </p:cNvPr>
          <p:cNvSpPr>
            <a:spLocks noGrp="1"/>
          </p:cNvSpPr>
          <p:nvPr>
            <p:ph type="sldNum" sz="quarter" idx="5"/>
          </p:nvPr>
        </p:nvSpPr>
        <p:spPr/>
        <p:txBody>
          <a:bodyPr/>
          <a:lstStyle/>
          <a:p>
            <a:fld id="{AC167F53-BA33-7E40-958D-01A6607E9B7A}" type="slidenum">
              <a:rPr lang="en-US" smtClean="0"/>
              <a:t>24</a:t>
            </a:fld>
            <a:endParaRPr lang="en-US"/>
          </a:p>
        </p:txBody>
      </p:sp>
    </p:spTree>
    <p:extLst>
      <p:ext uri="{BB962C8B-B14F-4D97-AF65-F5344CB8AC3E}">
        <p14:creationId xmlns:p14="http://schemas.microsoft.com/office/powerpoint/2010/main" val="1595664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758ED-F4EA-2397-185A-C5312139D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A8184-6461-8929-1830-6637B2EFD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5411A-63E2-D5FF-0ABA-CEDC90739990}"/>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a:extLst>
              <a:ext uri="{FF2B5EF4-FFF2-40B4-BE49-F238E27FC236}">
                <a16:creationId xmlns:a16="http://schemas.microsoft.com/office/drawing/2014/main" id="{FD92DF8A-79DB-4298-9BEC-DEF1B364C025}"/>
              </a:ext>
            </a:extLst>
          </p:cNvPr>
          <p:cNvSpPr>
            <a:spLocks noGrp="1"/>
          </p:cNvSpPr>
          <p:nvPr>
            <p:ph type="sldNum" sz="quarter" idx="5"/>
          </p:nvPr>
        </p:nvSpPr>
        <p:spPr/>
        <p:txBody>
          <a:bodyPr/>
          <a:lstStyle/>
          <a:p>
            <a:fld id="{AC167F53-BA33-7E40-958D-01A6607E9B7A}" type="slidenum">
              <a:rPr lang="en-US" smtClean="0"/>
              <a:t>25</a:t>
            </a:fld>
            <a:endParaRPr lang="en-US"/>
          </a:p>
        </p:txBody>
      </p:sp>
    </p:spTree>
    <p:extLst>
      <p:ext uri="{BB962C8B-B14F-4D97-AF65-F5344CB8AC3E}">
        <p14:creationId xmlns:p14="http://schemas.microsoft.com/office/powerpoint/2010/main" val="4154695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26</a:t>
            </a:fld>
            <a:endParaRPr lang="en-GB"/>
          </a:p>
        </p:txBody>
      </p:sp>
    </p:spTree>
    <p:extLst>
      <p:ext uri="{BB962C8B-B14F-4D97-AF65-F5344CB8AC3E}">
        <p14:creationId xmlns:p14="http://schemas.microsoft.com/office/powerpoint/2010/main" val="3742512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EECAA-5201-1F83-9F50-4A92AE7BB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07EFB-0798-D6C9-EFDB-BF3FB99C1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57C64-8A52-2CE5-65D2-52EA39A297DF}"/>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a:extLst>
              <a:ext uri="{FF2B5EF4-FFF2-40B4-BE49-F238E27FC236}">
                <a16:creationId xmlns:a16="http://schemas.microsoft.com/office/drawing/2014/main" id="{244AE871-E8D8-5484-A47C-72447EA0BF3D}"/>
              </a:ext>
            </a:extLst>
          </p:cNvPr>
          <p:cNvSpPr>
            <a:spLocks noGrp="1"/>
          </p:cNvSpPr>
          <p:nvPr>
            <p:ph type="sldNum" sz="quarter" idx="5"/>
          </p:nvPr>
        </p:nvSpPr>
        <p:spPr/>
        <p:txBody>
          <a:bodyPr/>
          <a:lstStyle/>
          <a:p>
            <a:fld id="{AC167F53-BA33-7E40-958D-01A6607E9B7A}" type="slidenum">
              <a:rPr lang="en-US" smtClean="0"/>
              <a:t>27</a:t>
            </a:fld>
            <a:endParaRPr lang="en-US"/>
          </a:p>
        </p:txBody>
      </p:sp>
    </p:spTree>
    <p:extLst>
      <p:ext uri="{BB962C8B-B14F-4D97-AF65-F5344CB8AC3E}">
        <p14:creationId xmlns:p14="http://schemas.microsoft.com/office/powerpoint/2010/main" val="1329746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C2AD0-5784-F4C4-1491-185B54524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1A83D-5D45-84EF-A968-AE153423D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A2182-1CC3-B4FB-112C-4C1674459C8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Remember…you all have the power to change outcomes for your children.</a:t>
            </a:r>
            <a:endParaRPr lang="en-US"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23A59E9D-17EE-88C1-67F6-9F9F0872C8D0}"/>
              </a:ext>
            </a:extLst>
          </p:cNvPr>
          <p:cNvSpPr>
            <a:spLocks noGrp="1"/>
          </p:cNvSpPr>
          <p:nvPr>
            <p:ph type="sldNum" sz="quarter" idx="5"/>
          </p:nvPr>
        </p:nvSpPr>
        <p:spPr/>
        <p:txBody>
          <a:bodyPr/>
          <a:lstStyle/>
          <a:p>
            <a:fld id="{AC167F53-BA33-7E40-958D-01A6607E9B7A}" type="slidenum">
              <a:rPr lang="en-US" smtClean="0"/>
              <a:t>28</a:t>
            </a:fld>
            <a:endParaRPr lang="en-US"/>
          </a:p>
        </p:txBody>
      </p:sp>
    </p:spTree>
    <p:extLst>
      <p:ext uri="{BB962C8B-B14F-4D97-AF65-F5344CB8AC3E}">
        <p14:creationId xmlns:p14="http://schemas.microsoft.com/office/powerpoint/2010/main" val="34726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3C49A-F455-003E-6B60-A07F96283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62153-4FA4-AEC7-51F8-921EEA48C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240B3-11A3-AF01-D568-A361277D1A0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a:t>
            </a:r>
            <a:r>
              <a:rPr lang="en-US" dirty="0"/>
              <a:t>children to read and write sounds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endParaRPr lang="en-US" b="1" dirty="0">
              <a:ea typeface="Calibri"/>
              <a:cs typeface="Calibri"/>
            </a:endParaRPr>
          </a:p>
          <a:p>
            <a:pPr lvl="0"/>
            <a:endParaRPr lang="en-GB" sz="1200" kern="1200" dirty="0">
              <a:solidFill>
                <a:schemeClr val="tx1"/>
              </a:solidFill>
              <a:effectLst/>
              <a:latin typeface="+mn-lt"/>
              <a:ea typeface="+mn-ea"/>
              <a:cs typeface="+mn-cs"/>
            </a:endParaRPr>
          </a:p>
          <a:p>
            <a:endParaRPr lang="en-US" dirty="0"/>
          </a:p>
          <a:p>
            <a:endParaRPr lang="en-GB" sz="1200" dirty="0">
              <a:effectLst/>
              <a:latin typeface="Arial"/>
              <a:ea typeface="Calibri"/>
              <a:cs typeface="Arial"/>
            </a:endParaRPr>
          </a:p>
        </p:txBody>
      </p:sp>
      <p:sp>
        <p:nvSpPr>
          <p:cNvPr id="4" name="Slide Number Placeholder 3">
            <a:extLst>
              <a:ext uri="{FF2B5EF4-FFF2-40B4-BE49-F238E27FC236}">
                <a16:creationId xmlns:a16="http://schemas.microsoft.com/office/drawing/2014/main" id="{B8CBC8E9-DEE4-C7F9-ECF0-78584DB1F7C4}"/>
              </a:ext>
            </a:extLst>
          </p:cNvPr>
          <p:cNvSpPr>
            <a:spLocks noGrp="1"/>
          </p:cNvSpPr>
          <p:nvPr>
            <p:ph type="sldNum" sz="quarter" idx="5"/>
          </p:nvPr>
        </p:nvSpPr>
        <p:spPr/>
        <p:txBody>
          <a:bodyPr/>
          <a:lstStyle/>
          <a:p>
            <a:pPr>
              <a:defRPr/>
            </a:pPr>
            <a:fld id="{81A61AF0-59CC-4D82-B182-5DFC7F9ACF1F}" type="slidenum">
              <a:rPr lang="en-GB" smtClean="0"/>
              <a:pPr>
                <a:defRPr/>
              </a:pPr>
              <a:t>3</a:t>
            </a:fld>
            <a:endParaRPr lang="en-GB"/>
          </a:p>
        </p:txBody>
      </p:sp>
    </p:spTree>
    <p:extLst>
      <p:ext uri="{BB962C8B-B14F-4D97-AF65-F5344CB8AC3E}">
        <p14:creationId xmlns:p14="http://schemas.microsoft.com/office/powerpoint/2010/main" val="358178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a:t>Fresh Start is for children in Years 5 and 6, who are need extra practice to learn to read.</a:t>
            </a:r>
          </a:p>
          <a:p>
            <a:r>
              <a:rPr lang="en-US" dirty="0"/>
              <a:t>We want to to make sure they catch up quickly and leave our school a reader.</a:t>
            </a:r>
          </a:p>
          <a:p>
            <a:endParaRPr lang="en-US" dirty="0"/>
          </a:p>
          <a:p>
            <a:r>
              <a:rPr lang="en-US" dirty="0"/>
              <a:t>Fresh Start is structured in the same way as the Phonics programme, but uses age-appropriate texts.</a:t>
            </a:r>
          </a:p>
          <a:p>
            <a:endParaRPr lang="en-US" dirty="0">
              <a:ea typeface="Calibri"/>
              <a:cs typeface="Calibri"/>
            </a:endParaRPr>
          </a:p>
          <a:p>
            <a:pPr lvl="0"/>
            <a:endParaRPr lang="en-US" sz="1200" kern="1200" dirty="0">
              <a:solidFill>
                <a:schemeClr val="tx1"/>
              </a:solidFill>
              <a:effectLst/>
              <a:latin typeface="+mn-lt"/>
              <a:ea typeface="+mn-ea"/>
              <a:cs typeface="+mn-cs"/>
            </a:endParaRPr>
          </a:p>
          <a:p>
            <a:endParaRPr lang="en-US" dirty="0">
              <a:ea typeface="Calibri"/>
              <a:cs typeface="Calibri"/>
            </a:endParaRPr>
          </a:p>
          <a:p>
            <a:endParaRPr lang="en-GB" sz="1200" dirty="0">
              <a:effectLst/>
              <a:latin typeface="Arial"/>
              <a:ea typeface="Calibri"/>
              <a:cs typeface="Arial"/>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4</a:t>
            </a:fld>
            <a:endParaRPr lang="en-GB"/>
          </a:p>
        </p:txBody>
      </p:sp>
    </p:spTree>
    <p:extLst>
      <p:ext uri="{BB962C8B-B14F-4D97-AF65-F5344CB8AC3E}">
        <p14:creationId xmlns:p14="http://schemas.microsoft.com/office/powerpoint/2010/main" val="570773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C75AF-C0AD-5041-D21C-C1CD0E5A3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4A27B-DC9B-F955-EDE7-93C8B296A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DBF72-3634-A404-222E-BC987919D35D}"/>
              </a:ext>
            </a:extLst>
          </p:cNvPr>
          <p:cNvSpPr>
            <a:spLocks noGrp="1"/>
          </p:cNvSpPr>
          <p:nvPr>
            <p:ph type="body" idx="1"/>
          </p:nvPr>
        </p:nvSpPr>
        <p:spPr/>
        <p:txBody>
          <a:bodyPr/>
          <a:lstStyle/>
          <a:p>
            <a:pPr>
              <a:spcBef>
                <a:spcPts val="0"/>
              </a:spcBef>
              <a:spcAft>
                <a:spcPts val="0"/>
              </a:spcAft>
            </a:pPr>
            <a:r>
              <a:rPr lang="en-US" dirty="0"/>
              <a:t>In the same way as children learning to swim, play the violin or learn tai </a:t>
            </a:r>
            <a:r>
              <a:rPr lang="en-US" dirty="0" err="1"/>
              <a:t>kwondo</a:t>
            </a:r>
            <a:r>
              <a:rPr lang="en-US" dirty="0"/>
              <a:t>, while your children are learning to read, they work in progress groups to master each level of phonics and reading.</a:t>
            </a:r>
          </a:p>
          <a:p>
            <a:pPr>
              <a:spcBef>
                <a:spcPts val="0"/>
              </a:spcBef>
              <a:spcAft>
                <a:spcPts val="0"/>
              </a:spcAft>
            </a:pPr>
            <a:endParaRPr lang="en-US" dirty="0">
              <a:ea typeface="Calibri"/>
              <a:cs typeface="Calibri"/>
            </a:endParaRPr>
          </a:p>
          <a:p>
            <a:pPr>
              <a:spcBef>
                <a:spcPts val="0"/>
              </a:spcBef>
              <a:spcAft>
                <a:spcPts val="0"/>
              </a:spcAft>
            </a:pPr>
            <a:r>
              <a:rPr lang="en-US" dirty="0"/>
              <a:t>Children work in these progress group for one hour each day. This means they are learning at their ‘challenge’ level for five hours a week. (Reception children build up to this throughout the year).</a:t>
            </a:r>
            <a:endParaRPr lang="en-US" dirty="0">
              <a:ea typeface="Calibri"/>
              <a:cs typeface="Calibri"/>
            </a:endParaRPr>
          </a:p>
          <a:p>
            <a:pPr>
              <a:spcBef>
                <a:spcPts val="0"/>
              </a:spcBef>
              <a:spcAft>
                <a:spcPts val="0"/>
              </a:spcAft>
            </a:pPr>
            <a:endParaRPr lang="en-US" dirty="0">
              <a:ea typeface="Calibri"/>
              <a:cs typeface="Calibri"/>
            </a:endParaRPr>
          </a:p>
          <a:p>
            <a:pPr>
              <a:spcBef>
                <a:spcPts val="0"/>
              </a:spcBef>
              <a:spcAft>
                <a:spcPts val="0"/>
              </a:spcAft>
            </a:pPr>
            <a:r>
              <a:rPr lang="en-US" dirty="0"/>
              <a:t>As the reading leader, I assess and re-group the children every half-term.</a:t>
            </a:r>
          </a:p>
          <a:p>
            <a:pPr>
              <a:spcBef>
                <a:spcPts val="0"/>
              </a:spcBef>
              <a:spcAft>
                <a:spcPts val="0"/>
              </a:spcAft>
            </a:pPr>
            <a:r>
              <a:rPr lang="en-US" dirty="0"/>
              <a:t>This allows us to whisk children through the phonic stages as quickly as possible.</a:t>
            </a:r>
            <a:endParaRPr lang="en-US" dirty="0">
              <a:ea typeface="Calibri"/>
              <a:cs typeface="Calibri"/>
            </a:endParaRPr>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03B1F3E4-EF7E-47B5-4D02-D5D129F6591F}"/>
              </a:ext>
            </a:extLst>
          </p:cNvPr>
          <p:cNvSpPr>
            <a:spLocks noGrp="1"/>
          </p:cNvSpPr>
          <p:nvPr>
            <p:ph type="sldNum" sz="quarter" idx="5"/>
          </p:nvPr>
        </p:nvSpPr>
        <p:spPr/>
        <p:txBody>
          <a:bodyPr/>
          <a:lstStyle/>
          <a:p>
            <a:pPr>
              <a:defRPr/>
            </a:pPr>
            <a:fld id="{81A61AF0-59CC-4D82-B182-5DFC7F9ACF1F}" type="slidenum">
              <a:rPr lang="en-GB" smtClean="0"/>
              <a:pPr>
                <a:defRPr/>
              </a:pPr>
              <a:t>5</a:t>
            </a:fld>
            <a:endParaRPr lang="en-GB"/>
          </a:p>
        </p:txBody>
      </p:sp>
    </p:spTree>
    <p:extLst>
      <p:ext uri="{BB962C8B-B14F-4D97-AF65-F5344CB8AC3E}">
        <p14:creationId xmlns:p14="http://schemas.microsoft.com/office/powerpoint/2010/main" val="427448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75BA-8DEF-19BB-AA5A-2EA36E9A6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F5922-6CFE-BE65-B664-A2B0B4D22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AF25B-5B85-CED6-66DE-FEE46550308C}"/>
              </a:ext>
            </a:extLst>
          </p:cNvPr>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B2D414F4-FF39-6E6B-EC86-82C195839F02}"/>
              </a:ext>
            </a:extLst>
          </p:cNvPr>
          <p:cNvSpPr>
            <a:spLocks noGrp="1"/>
          </p:cNvSpPr>
          <p:nvPr>
            <p:ph type="sldNum" sz="quarter" idx="5"/>
          </p:nvPr>
        </p:nvSpPr>
        <p:spPr/>
        <p:txBody>
          <a:bodyPr/>
          <a:lstStyle/>
          <a:p>
            <a:pPr>
              <a:defRPr/>
            </a:pPr>
            <a:fld id="{81A61AF0-59CC-4D82-B182-5DFC7F9ACF1F}" type="slidenum">
              <a:rPr lang="en-GB" smtClean="0"/>
              <a:pPr>
                <a:defRPr/>
              </a:pPr>
              <a:t>6</a:t>
            </a:fld>
            <a:endParaRPr lang="en-GB"/>
          </a:p>
        </p:txBody>
      </p:sp>
    </p:spTree>
    <p:extLst>
      <p:ext uri="{BB962C8B-B14F-4D97-AF65-F5344CB8AC3E}">
        <p14:creationId xmlns:p14="http://schemas.microsoft.com/office/powerpoint/2010/main" val="398689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1BA40-E45F-7803-8A3F-DEC38862E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BC7DA-79A3-2F1D-602B-6CBAFD08C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41CEA-624C-466E-81D6-286AEEFCC554}"/>
              </a:ext>
            </a:extLst>
          </p:cNvPr>
          <p:cNvSpPr>
            <a:spLocks noGrp="1"/>
          </p:cNvSpPr>
          <p:nvPr>
            <p:ph type="body" idx="1"/>
          </p:nvPr>
        </p:nvSpPr>
        <p:spPr/>
        <p:txBody>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mn-lt"/>
                <a:ea typeface="Calibri"/>
                <a:cs typeface="Calibri"/>
                <a:sym typeface="Calibri"/>
              </a:rPr>
              <a:t>A </a:t>
            </a:r>
            <a:r>
              <a:rPr lang="en-US" sz="1200" b="0" i="0" u="none" strike="noStrike" cap="none" dirty="0">
                <a:solidFill>
                  <a:schemeClr val="dk1"/>
                </a:solidFill>
                <a:latin typeface="+mn-lt"/>
                <a:ea typeface="Calibri"/>
                <a:cs typeface="Calibri"/>
                <a:sym typeface="Calibri"/>
              </a:rPr>
              <a:t>grapheme is another name for the letters we use to write the sound. It’s spelling of a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dirty="0">
              <a:solidFill>
                <a:schemeClr val="dk1"/>
              </a:solidFill>
              <a:effectLst/>
              <a:latin typeface="+mn-lt"/>
              <a:ea typeface="+mn-ea"/>
              <a:cs typeface="Calibri"/>
              <a:sym typeface="Calibri"/>
            </a:endParaRPr>
          </a:p>
          <a:p>
            <a:pPr marL="0" marR="0" lvl="0" indent="0" algn="l" rtl="0">
              <a:spcBef>
                <a:spcPts val="0"/>
              </a:spcBef>
              <a:buSzPct val="25000"/>
              <a:buNone/>
            </a:pPr>
            <a:r>
              <a:rPr lang="en-US" sz="1200" kern="1200" dirty="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for example </a:t>
            </a:r>
            <a:r>
              <a:rPr lang="en-GB" sz="1200" i="1" dirty="0">
                <a:solidFill>
                  <a:schemeClr val="tx2"/>
                </a:solidFill>
              </a:rPr>
              <a:t>demonstrate, containing, roamed, trivial, injured, whimper.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35F147B-8AC4-BC66-4F26-04CF96E30C7E}"/>
              </a:ext>
            </a:extLst>
          </p:cNvPr>
          <p:cNvSpPr>
            <a:spLocks noGrp="1"/>
          </p:cNvSpPr>
          <p:nvPr>
            <p:ph type="sldNum" sz="quarter" idx="5"/>
          </p:nvPr>
        </p:nvSpPr>
        <p:spPr/>
        <p:txBody>
          <a:bodyPr/>
          <a:lstStyle/>
          <a:p>
            <a:pPr>
              <a:defRPr/>
            </a:pPr>
            <a:fld id="{81A61AF0-59CC-4D82-B182-5DFC7F9ACF1F}" type="slidenum">
              <a:rPr lang="en-GB" smtClean="0"/>
              <a:pPr>
                <a:defRPr/>
              </a:pPr>
              <a:t>7</a:t>
            </a:fld>
            <a:endParaRPr lang="en-GB"/>
          </a:p>
        </p:txBody>
      </p:sp>
    </p:spTree>
    <p:extLst>
      <p:ext uri="{BB962C8B-B14F-4D97-AF65-F5344CB8AC3E}">
        <p14:creationId xmlns:p14="http://schemas.microsoft.com/office/powerpoint/2010/main" val="213790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4020E-F0BD-7DBC-979F-4ADA40E46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E2E91-78CE-07F1-05B2-7D4FD8626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7D671-F6FE-32BC-A412-A737AD54BB0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8A70FE8-742C-CAD3-2B41-A6A5AAE1B21E}"/>
              </a:ext>
            </a:extLst>
          </p:cNvPr>
          <p:cNvSpPr>
            <a:spLocks noGrp="1"/>
          </p:cNvSpPr>
          <p:nvPr>
            <p:ph type="sldNum" sz="quarter" idx="5"/>
          </p:nvPr>
        </p:nvSpPr>
        <p:spPr/>
        <p:txBody>
          <a:bodyPr/>
          <a:lstStyle/>
          <a:p>
            <a:pPr>
              <a:defRPr/>
            </a:pPr>
            <a:fld id="{81A61AF0-59CC-4D82-B182-5DFC7F9ACF1F}" type="slidenum">
              <a:rPr lang="en-GB" smtClean="0"/>
              <a:pPr>
                <a:defRPr/>
              </a:pPr>
              <a:t>8</a:t>
            </a:fld>
            <a:endParaRPr lang="en-GB"/>
          </a:p>
        </p:txBody>
      </p:sp>
    </p:spTree>
    <p:extLst>
      <p:ext uri="{BB962C8B-B14F-4D97-AF65-F5344CB8AC3E}">
        <p14:creationId xmlns:p14="http://schemas.microsoft.com/office/powerpoint/2010/main" val="3895988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SzPct val="25000"/>
              <a:buNone/>
            </a:pPr>
            <a:r>
              <a:rPr lang="en-US" sz="1200" dirty="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200" b="0" i="0" u="none" strike="noStrike" cap="none" dirty="0">
                <a:solidFill>
                  <a:schemeClr val="dk1"/>
                </a:solidFill>
                <a:latin typeface="Times New Roman"/>
                <a:ea typeface="Times New Roman"/>
                <a:cs typeface="Times New Roman"/>
                <a:sym typeface="Times New Roman"/>
              </a:rPr>
              <a:t>Simple Speed Sounds chart</a:t>
            </a:r>
            <a:r>
              <a:rPr lang="en-US" sz="1200" dirty="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200" b="0" i="0" u="none" strike="noStrike" cap="none" dirty="0">
                <a:solidFill>
                  <a:schemeClr val="dk1"/>
                </a:solidFill>
                <a:latin typeface="Times New Roman"/>
                <a:ea typeface="Times New Roman"/>
                <a:cs typeface="Times New Roman"/>
                <a:sym typeface="Times New Roman"/>
              </a:rPr>
              <a:t>We </a:t>
            </a:r>
            <a:r>
              <a:rPr lang="en-US" sz="1200" dirty="0">
                <a:latin typeface="Times New Roman"/>
                <a:ea typeface="Times New Roman"/>
                <a:cs typeface="Times New Roman"/>
                <a:sym typeface="Times New Roman"/>
              </a:rPr>
              <a:t>teach </a:t>
            </a:r>
            <a:r>
              <a:rPr lang="en-US" sz="1200" b="0" i="0" u="none" strike="noStrike" cap="none" dirty="0">
                <a:solidFill>
                  <a:schemeClr val="dk1"/>
                </a:solidFill>
                <a:latin typeface="Times New Roman"/>
                <a:ea typeface="Times New Roman"/>
                <a:cs typeface="Times New Roman"/>
                <a:sym typeface="Times New Roman"/>
              </a:rPr>
              <a:t>Set 1 sounds first - (sounds as far as a</a:t>
            </a:r>
            <a:r>
              <a:rPr lang="en-US" sz="1200" dirty="0">
                <a:latin typeface="Times New Roman"/>
                <a:ea typeface="Times New Roman"/>
                <a:cs typeface="Times New Roman"/>
                <a:sym typeface="Times New Roman"/>
              </a:rPr>
              <a:t> e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o u).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9</a:t>
            </a:fld>
            <a:endParaRPr lang="en-US"/>
          </a:p>
        </p:txBody>
      </p:sp>
    </p:spTree>
    <p:extLst>
      <p:ext uri="{BB962C8B-B14F-4D97-AF65-F5344CB8AC3E}">
        <p14:creationId xmlns:p14="http://schemas.microsoft.com/office/powerpoint/2010/main" val="1303900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89FC8-F6F7-AFF7-2568-D52649D817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926493"/>
            <a:ext cx="4961811" cy="5941667"/>
          </a:xfrm>
          <a:prstGeom prst="rect">
            <a:avLst/>
          </a:prstGeom>
        </p:spPr>
      </p:pic>
      <p:sp>
        <p:nvSpPr>
          <p:cNvPr id="6" name="Parallelogram 5">
            <a:extLst>
              <a:ext uri="{FF2B5EF4-FFF2-40B4-BE49-F238E27FC236}">
                <a16:creationId xmlns:a16="http://schemas.microsoft.com/office/drawing/2014/main" id="{E239198A-A780-B7E6-9F76-709E43752013}"/>
              </a:ext>
            </a:extLst>
          </p:cNvPr>
          <p:cNvSpPr/>
          <p:nvPr userDrawn="1"/>
        </p:nvSpPr>
        <p:spPr>
          <a:xfrm>
            <a:off x="4226544" y="918701"/>
            <a:ext cx="3032767" cy="5951827"/>
          </a:xfrm>
          <a:prstGeom prst="parallelogram">
            <a:avLst/>
          </a:prstGeom>
          <a:solidFill>
            <a:srgbClr val="FFD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D82F"/>
              </a:solidFill>
            </a:endParaRPr>
          </a:p>
        </p:txBody>
      </p:sp>
      <p:sp>
        <p:nvSpPr>
          <p:cNvPr id="8" name="Rectangle 7">
            <a:extLst>
              <a:ext uri="{FF2B5EF4-FFF2-40B4-BE49-F238E27FC236}">
                <a16:creationId xmlns:a16="http://schemas.microsoft.com/office/drawing/2014/main" id="{CB1C0A69-03C6-A42C-2BD0-DDB5E4F1BA23}"/>
              </a:ext>
            </a:extLst>
          </p:cNvPr>
          <p:cNvSpPr/>
          <p:nvPr userDrawn="1"/>
        </p:nvSpPr>
        <p:spPr>
          <a:xfrm>
            <a:off x="6289040" y="928861"/>
            <a:ext cx="2854960" cy="5939299"/>
          </a:xfrm>
          <a:prstGeom prst="rect">
            <a:avLst/>
          </a:prstGeom>
          <a:solidFill>
            <a:srgbClr val="FFD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6BDE8C-434A-D64C-DADD-17A53A072005}"/>
              </a:ext>
            </a:extLst>
          </p:cNvPr>
          <p:cNvSpPr/>
          <p:nvPr userDrawn="1"/>
        </p:nvSpPr>
        <p:spPr>
          <a:xfrm>
            <a:off x="0" y="0"/>
            <a:ext cx="9144000" cy="926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rectangle with yellow and green text&#10;&#10;Description automatically generated">
            <a:extLst>
              <a:ext uri="{FF2B5EF4-FFF2-40B4-BE49-F238E27FC236}">
                <a16:creationId xmlns:a16="http://schemas.microsoft.com/office/drawing/2014/main" id="{36C95502-6C3D-78E6-F4FB-C17A52FBAA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5921" y="10160"/>
            <a:ext cx="2397759" cy="852760"/>
          </a:xfrm>
          <a:prstGeom prst="rect">
            <a:avLst/>
          </a:prstGeom>
        </p:spPr>
      </p:pic>
      <p:pic>
        <p:nvPicPr>
          <p:cNvPr id="3" name="Picture 2" descr="A black and yellow logo&#10;&#10;Description automatically generated">
            <a:extLst>
              <a:ext uri="{FF2B5EF4-FFF2-40B4-BE49-F238E27FC236}">
                <a16:creationId xmlns:a16="http://schemas.microsoft.com/office/drawing/2014/main" id="{533DAECD-B690-D638-6272-21DBF9CB53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7354" y="104819"/>
            <a:ext cx="1864401" cy="689779"/>
          </a:xfrm>
          <a:prstGeom prst="rect">
            <a:avLst/>
          </a:prstGeom>
        </p:spPr>
      </p:pic>
    </p:spTree>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C44A-1145-1ED8-001E-41A2DBBFC492}"/>
              </a:ext>
            </a:extLst>
          </p:cNvPr>
          <p:cNvSpPr>
            <a:spLocks noGrp="1"/>
          </p:cNvSpPr>
          <p:nvPr>
            <p:ph type="title"/>
          </p:nvPr>
        </p:nvSpPr>
        <p:spPr>
          <a:xfrm>
            <a:off x="612036" y="748683"/>
            <a:ext cx="6036845" cy="1198981"/>
          </a:xfrm>
          <a:prstGeom prst="rect">
            <a:avLst/>
          </a:prstGeom>
        </p:spPr>
        <p:txBody>
          <a:bodyPr/>
          <a:lstStyle>
            <a:lvl1pPr>
              <a:defRPr sz="3500">
                <a:solidFill>
                  <a:srgbClr val="424242"/>
                </a:solidFill>
                <a:latin typeface="Calibri" panose="020F0502020204030204" pitchFamily="34" charset="0"/>
                <a:cs typeface="Calibri" panose="020F0502020204030204" pitchFamily="34" charset="0"/>
              </a:defRPr>
            </a:lvl1pPr>
          </a:lstStyle>
          <a:p>
            <a:r>
              <a:rPr lang="en-GB"/>
              <a:t>Click to edit Master title style</a:t>
            </a:r>
            <a:endParaRPr lang="en-US"/>
          </a:p>
        </p:txBody>
      </p:sp>
      <p:pic>
        <p:nvPicPr>
          <p:cNvPr id="4" name="Picture 3" descr="A blue and yellow sign&#10;&#10;Description automatically generated">
            <a:extLst>
              <a:ext uri="{FF2B5EF4-FFF2-40B4-BE49-F238E27FC236}">
                <a16:creationId xmlns:a16="http://schemas.microsoft.com/office/drawing/2014/main" id="{38387C92-35CE-5C7F-5931-1D8C829488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6750" y="6139094"/>
            <a:ext cx="2177250" cy="586183"/>
          </a:xfrm>
          <a:prstGeom prst="rect">
            <a:avLst/>
          </a:prstGeom>
        </p:spPr>
      </p:pic>
      <p:sp>
        <p:nvSpPr>
          <p:cNvPr id="8" name="Text Placeholder 7">
            <a:extLst>
              <a:ext uri="{FF2B5EF4-FFF2-40B4-BE49-F238E27FC236}">
                <a16:creationId xmlns:a16="http://schemas.microsoft.com/office/drawing/2014/main" id="{9B4F2D68-4F60-FA08-93C8-AA9F46AFAE39}"/>
              </a:ext>
            </a:extLst>
          </p:cNvPr>
          <p:cNvSpPr>
            <a:spLocks noGrp="1"/>
          </p:cNvSpPr>
          <p:nvPr>
            <p:ph type="body" sz="quarter" idx="10"/>
          </p:nvPr>
        </p:nvSpPr>
        <p:spPr>
          <a:xfrm>
            <a:off x="612036" y="1978721"/>
            <a:ext cx="7919927" cy="3720330"/>
          </a:xfrm>
          <a:prstGeom prst="rect">
            <a:avLst/>
          </a:prstGeom>
        </p:spPr>
        <p:txBody>
          <a:bodyPr/>
          <a:lstStyle>
            <a:lvl1pPr>
              <a:defRPr sz="3000">
                <a:solidFill>
                  <a:srgbClr val="424242"/>
                </a:solidFill>
                <a:latin typeface="Calibri" panose="020F0502020204030204" pitchFamily="34" charset="0"/>
                <a:cs typeface="Calibri" panose="020F05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252616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3" name="Picture 2" descr="A group of colorful quotation marks&#10;&#10;Description automatically generated">
            <a:extLst>
              <a:ext uri="{FF2B5EF4-FFF2-40B4-BE49-F238E27FC236}">
                <a16:creationId xmlns:a16="http://schemas.microsoft.com/office/drawing/2014/main" id="{9F85A0C9-C2FB-31D4-66B3-B2AF7BF2911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8992" r="45617" b="46046"/>
          <a:stretch/>
        </p:blipFill>
        <p:spPr>
          <a:xfrm>
            <a:off x="6175753" y="241302"/>
            <a:ext cx="2638637" cy="1711842"/>
          </a:xfrm>
          <a:prstGeom prst="rect">
            <a:avLst/>
          </a:prstGeom>
        </p:spPr>
      </p:pic>
      <p:sp>
        <p:nvSpPr>
          <p:cNvPr id="5" name="Text Placeholder 4">
            <a:extLst>
              <a:ext uri="{FF2B5EF4-FFF2-40B4-BE49-F238E27FC236}">
                <a16:creationId xmlns:a16="http://schemas.microsoft.com/office/drawing/2014/main" id="{9322085E-F0CA-30C6-5E89-07AC7FC8738F}"/>
              </a:ext>
            </a:extLst>
          </p:cNvPr>
          <p:cNvSpPr>
            <a:spLocks noGrp="1"/>
          </p:cNvSpPr>
          <p:nvPr>
            <p:ph type="body" sz="quarter" idx="10"/>
          </p:nvPr>
        </p:nvSpPr>
        <p:spPr>
          <a:xfrm>
            <a:off x="871870" y="2169042"/>
            <a:ext cx="6529055" cy="3338624"/>
          </a:xfrm>
          <a:prstGeom prst="rect">
            <a:avLst/>
          </a:prstGeom>
        </p:spPr>
        <p:txBody>
          <a:bodyPr/>
          <a:lstStyle>
            <a:lvl1pPr>
              <a:defRPr sz="3000">
                <a:solidFill>
                  <a:srgbClr val="424242"/>
                </a:solidFill>
                <a:latin typeface="Calibri" panose="020F0502020204030204" pitchFamily="34" charset="0"/>
                <a:cs typeface="Calibri" panose="020F0502020204030204" pitchFamily="34" charset="0"/>
              </a:defRPr>
            </a:lvl1pPr>
          </a:lstStyle>
          <a:p>
            <a:pPr lvl="0"/>
            <a:r>
              <a:rPr lang="en-GB"/>
              <a:t>Click to edit Master text styles</a:t>
            </a:r>
          </a:p>
        </p:txBody>
      </p:sp>
      <p:sp>
        <p:nvSpPr>
          <p:cNvPr id="7" name="Text Placeholder 6">
            <a:extLst>
              <a:ext uri="{FF2B5EF4-FFF2-40B4-BE49-F238E27FC236}">
                <a16:creationId xmlns:a16="http://schemas.microsoft.com/office/drawing/2014/main" id="{BD54EEE9-936B-AAB0-4630-ABC3177C86C8}"/>
              </a:ext>
            </a:extLst>
          </p:cNvPr>
          <p:cNvSpPr>
            <a:spLocks noGrp="1"/>
          </p:cNvSpPr>
          <p:nvPr>
            <p:ph type="body" sz="quarter" idx="11"/>
          </p:nvPr>
        </p:nvSpPr>
        <p:spPr>
          <a:xfrm>
            <a:off x="871538" y="5507038"/>
            <a:ext cx="4146550" cy="830262"/>
          </a:xfrm>
          <a:prstGeom prst="rect">
            <a:avLst/>
          </a:prstGeom>
        </p:spPr>
        <p:txBody>
          <a:bodyPr/>
          <a:lstStyle>
            <a:lvl1pPr>
              <a:defRPr sz="1600" i="1">
                <a:solidFill>
                  <a:srgbClr val="424242"/>
                </a:solidFill>
                <a:latin typeface="Calibri" panose="020F0502020204030204" pitchFamily="34" charset="0"/>
                <a:cs typeface="Calibri" panose="020F05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201165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Quote slide 1">
    <p:bg>
      <p:bgPr>
        <a:solidFill>
          <a:srgbClr val="DBEEEF"/>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C39C58E-29D8-46F4-D5E8-CD31F268E566}"/>
              </a:ext>
            </a:extLst>
          </p:cNvPr>
          <p:cNvSpPr>
            <a:spLocks noGrp="1"/>
          </p:cNvSpPr>
          <p:nvPr>
            <p:ph type="body" sz="quarter" idx="10"/>
          </p:nvPr>
        </p:nvSpPr>
        <p:spPr>
          <a:xfrm>
            <a:off x="1307472" y="1759688"/>
            <a:ext cx="6529055" cy="3338624"/>
          </a:xfrm>
          <a:prstGeom prst="rect">
            <a:avLst/>
          </a:prstGeom>
        </p:spPr>
        <p:txBody>
          <a:bodyPr/>
          <a:lstStyle>
            <a:lvl1pPr algn="ctr">
              <a:defRPr sz="6000" b="1">
                <a:solidFill>
                  <a:srgbClr val="0C3B5A"/>
                </a:solidFill>
                <a:latin typeface="Calibri" panose="020F0502020204030204" pitchFamily="34" charset="0"/>
                <a:cs typeface="Calibri" panose="020F05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151260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98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4F2D68-4F60-FA08-93C8-AA9F46AFAE39}"/>
              </a:ext>
            </a:extLst>
          </p:cNvPr>
          <p:cNvSpPr>
            <a:spLocks noGrp="1"/>
          </p:cNvSpPr>
          <p:nvPr>
            <p:ph type="body" sz="quarter" idx="10"/>
          </p:nvPr>
        </p:nvSpPr>
        <p:spPr>
          <a:xfrm>
            <a:off x="612036" y="1568835"/>
            <a:ext cx="7919927" cy="3720330"/>
          </a:xfrm>
          <a:prstGeom prst="rect">
            <a:avLst/>
          </a:prstGeom>
        </p:spPr>
        <p:txBody>
          <a:bodyPr/>
          <a:lstStyle>
            <a:lvl1pPr>
              <a:defRPr sz="3000">
                <a:solidFill>
                  <a:srgbClr val="424242"/>
                </a:solidFill>
                <a:latin typeface="Calibri" panose="020F0502020204030204" pitchFamily="34" charset="0"/>
                <a:cs typeface="Calibri" panose="020F0502020204030204" pitchFamily="34" charset="0"/>
              </a:defRPr>
            </a:lvl1pPr>
          </a:lstStyle>
          <a:p>
            <a:pPr lvl="0"/>
            <a:r>
              <a:rPr lang="en-GB"/>
              <a:t>Click to edit Master text styles</a:t>
            </a:r>
          </a:p>
        </p:txBody>
      </p:sp>
      <p:pic>
        <p:nvPicPr>
          <p:cNvPr id="7" name="Picture 6" descr="A blue rectangle with yellow and green text&#10;&#10;Description automatically generated">
            <a:extLst>
              <a:ext uri="{FF2B5EF4-FFF2-40B4-BE49-F238E27FC236}">
                <a16:creationId xmlns:a16="http://schemas.microsoft.com/office/drawing/2014/main" id="{E74C2C0F-EB2E-3D96-8800-58794DC49F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5921" y="10160"/>
            <a:ext cx="2397759" cy="852760"/>
          </a:xfrm>
          <a:prstGeom prst="rect">
            <a:avLst/>
          </a:prstGeom>
        </p:spPr>
      </p:pic>
      <p:pic>
        <p:nvPicPr>
          <p:cNvPr id="10" name="Picture 9">
            <a:extLst>
              <a:ext uri="{FF2B5EF4-FFF2-40B4-BE49-F238E27FC236}">
                <a16:creationId xmlns:a16="http://schemas.microsoft.com/office/drawing/2014/main" id="{6E5F9FAE-6B64-97A1-38B0-BCAEB1F6FE8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618" y="135437"/>
            <a:ext cx="2040462" cy="754915"/>
          </a:xfrm>
          <a:prstGeom prst="rect">
            <a:avLst/>
          </a:prstGeom>
        </p:spPr>
      </p:pic>
    </p:spTree>
    <p:extLst>
      <p:ext uri="{BB962C8B-B14F-4D97-AF65-F5344CB8AC3E}">
        <p14:creationId xmlns:p14="http://schemas.microsoft.com/office/powerpoint/2010/main" val="172834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58CD4-10A5-FD10-1599-F4A0BCA5E5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2182" r="22182"/>
          <a:stretch/>
        </p:blipFill>
        <p:spPr>
          <a:xfrm>
            <a:off x="0" y="899417"/>
            <a:ext cx="4988560" cy="5968743"/>
          </a:xfrm>
          <a:prstGeom prst="rect">
            <a:avLst/>
          </a:prstGeom>
        </p:spPr>
      </p:pic>
      <p:sp>
        <p:nvSpPr>
          <p:cNvPr id="6" name="Parallelogram 5">
            <a:extLst>
              <a:ext uri="{FF2B5EF4-FFF2-40B4-BE49-F238E27FC236}">
                <a16:creationId xmlns:a16="http://schemas.microsoft.com/office/drawing/2014/main" id="{E239198A-A780-B7E6-9F76-709E43752013}"/>
              </a:ext>
            </a:extLst>
          </p:cNvPr>
          <p:cNvSpPr/>
          <p:nvPr userDrawn="1"/>
        </p:nvSpPr>
        <p:spPr>
          <a:xfrm>
            <a:off x="4226544" y="918701"/>
            <a:ext cx="3032767" cy="5951827"/>
          </a:xfrm>
          <a:prstGeom prst="parallelogram">
            <a:avLst/>
          </a:prstGeom>
          <a:solidFill>
            <a:srgbClr val="FFD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D82F"/>
              </a:solidFill>
            </a:endParaRPr>
          </a:p>
        </p:txBody>
      </p:sp>
      <p:sp>
        <p:nvSpPr>
          <p:cNvPr id="8" name="Rectangle 7">
            <a:extLst>
              <a:ext uri="{FF2B5EF4-FFF2-40B4-BE49-F238E27FC236}">
                <a16:creationId xmlns:a16="http://schemas.microsoft.com/office/drawing/2014/main" id="{CB1C0A69-03C6-A42C-2BD0-DDB5E4F1BA23}"/>
              </a:ext>
            </a:extLst>
          </p:cNvPr>
          <p:cNvSpPr/>
          <p:nvPr userDrawn="1"/>
        </p:nvSpPr>
        <p:spPr>
          <a:xfrm>
            <a:off x="6289040" y="928861"/>
            <a:ext cx="2854960" cy="5939299"/>
          </a:xfrm>
          <a:prstGeom prst="rect">
            <a:avLst/>
          </a:prstGeom>
          <a:solidFill>
            <a:srgbClr val="FFD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6BDE8C-434A-D64C-DADD-17A53A072005}"/>
              </a:ext>
            </a:extLst>
          </p:cNvPr>
          <p:cNvSpPr/>
          <p:nvPr userDrawn="1"/>
        </p:nvSpPr>
        <p:spPr>
          <a:xfrm>
            <a:off x="0" y="0"/>
            <a:ext cx="9144000" cy="926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rectangle with yellow and green text&#10;&#10;Description automatically generated">
            <a:extLst>
              <a:ext uri="{FF2B5EF4-FFF2-40B4-BE49-F238E27FC236}">
                <a16:creationId xmlns:a16="http://schemas.microsoft.com/office/drawing/2014/main" id="{36C95502-6C3D-78E6-F4FB-C17A52FBAA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5921" y="10160"/>
            <a:ext cx="2397759" cy="852760"/>
          </a:xfrm>
          <a:prstGeom prst="rect">
            <a:avLst/>
          </a:prstGeom>
        </p:spPr>
      </p:pic>
      <p:pic>
        <p:nvPicPr>
          <p:cNvPr id="3" name="Picture 2" descr="A black and yellow logo&#10;&#10;Description automatically generated">
            <a:extLst>
              <a:ext uri="{FF2B5EF4-FFF2-40B4-BE49-F238E27FC236}">
                <a16:creationId xmlns:a16="http://schemas.microsoft.com/office/drawing/2014/main" id="{533DAECD-B690-D638-6272-21DBF9CB53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7354" y="104819"/>
            <a:ext cx="1864401" cy="689779"/>
          </a:xfrm>
          <a:prstGeom prst="rect">
            <a:avLst/>
          </a:prstGeom>
        </p:spPr>
      </p:pic>
    </p:spTree>
    <p:extLst>
      <p:ext uri="{BB962C8B-B14F-4D97-AF65-F5344CB8AC3E}">
        <p14:creationId xmlns:p14="http://schemas.microsoft.com/office/powerpoint/2010/main" val="3898852145"/>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958CD4-10A5-FD10-1599-F4A0BCA5E5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9153" r="14215"/>
          <a:stretch/>
        </p:blipFill>
        <p:spPr>
          <a:xfrm>
            <a:off x="-1111" y="918701"/>
            <a:ext cx="5071729" cy="5951827"/>
          </a:xfrm>
          <a:prstGeom prst="rect">
            <a:avLst/>
          </a:prstGeom>
        </p:spPr>
      </p:pic>
      <p:sp>
        <p:nvSpPr>
          <p:cNvPr id="6" name="Parallelogram 5">
            <a:extLst>
              <a:ext uri="{FF2B5EF4-FFF2-40B4-BE49-F238E27FC236}">
                <a16:creationId xmlns:a16="http://schemas.microsoft.com/office/drawing/2014/main" id="{E239198A-A780-B7E6-9F76-709E43752013}"/>
              </a:ext>
            </a:extLst>
          </p:cNvPr>
          <p:cNvSpPr/>
          <p:nvPr userDrawn="1"/>
        </p:nvSpPr>
        <p:spPr>
          <a:xfrm>
            <a:off x="4226544" y="918701"/>
            <a:ext cx="3032767" cy="5951827"/>
          </a:xfrm>
          <a:prstGeom prst="parallelogram">
            <a:avLst/>
          </a:prstGeom>
          <a:solidFill>
            <a:srgbClr val="FFD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D82F"/>
              </a:solidFill>
            </a:endParaRPr>
          </a:p>
        </p:txBody>
      </p:sp>
      <p:sp>
        <p:nvSpPr>
          <p:cNvPr id="8" name="Rectangle 7">
            <a:extLst>
              <a:ext uri="{FF2B5EF4-FFF2-40B4-BE49-F238E27FC236}">
                <a16:creationId xmlns:a16="http://schemas.microsoft.com/office/drawing/2014/main" id="{CB1C0A69-03C6-A42C-2BD0-DDB5E4F1BA23}"/>
              </a:ext>
            </a:extLst>
          </p:cNvPr>
          <p:cNvSpPr/>
          <p:nvPr userDrawn="1"/>
        </p:nvSpPr>
        <p:spPr>
          <a:xfrm>
            <a:off x="6289040" y="928861"/>
            <a:ext cx="2854960" cy="5939299"/>
          </a:xfrm>
          <a:prstGeom prst="rect">
            <a:avLst/>
          </a:prstGeom>
          <a:solidFill>
            <a:srgbClr val="FFD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6BDE8C-434A-D64C-DADD-17A53A072005}"/>
              </a:ext>
            </a:extLst>
          </p:cNvPr>
          <p:cNvSpPr/>
          <p:nvPr userDrawn="1"/>
        </p:nvSpPr>
        <p:spPr>
          <a:xfrm>
            <a:off x="0" y="0"/>
            <a:ext cx="9144000" cy="926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rectangle with yellow and green text&#10;&#10;Description automatically generated">
            <a:extLst>
              <a:ext uri="{FF2B5EF4-FFF2-40B4-BE49-F238E27FC236}">
                <a16:creationId xmlns:a16="http://schemas.microsoft.com/office/drawing/2014/main" id="{36C95502-6C3D-78E6-F4FB-C17A52FBAA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25921" y="10160"/>
            <a:ext cx="2397759" cy="852760"/>
          </a:xfrm>
          <a:prstGeom prst="rect">
            <a:avLst/>
          </a:prstGeom>
        </p:spPr>
      </p:pic>
      <p:pic>
        <p:nvPicPr>
          <p:cNvPr id="3" name="Picture 2" descr="A black and yellow logo&#10;&#10;Description automatically generated">
            <a:extLst>
              <a:ext uri="{FF2B5EF4-FFF2-40B4-BE49-F238E27FC236}">
                <a16:creationId xmlns:a16="http://schemas.microsoft.com/office/drawing/2014/main" id="{533DAECD-B690-D638-6272-21DBF9CB53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7354" y="104819"/>
            <a:ext cx="1864401" cy="689779"/>
          </a:xfrm>
          <a:prstGeom prst="rect">
            <a:avLst/>
          </a:prstGeom>
        </p:spPr>
      </p:pic>
    </p:spTree>
    <p:extLst>
      <p:ext uri="{BB962C8B-B14F-4D97-AF65-F5344CB8AC3E}">
        <p14:creationId xmlns:p14="http://schemas.microsoft.com/office/powerpoint/2010/main" val="3235473507"/>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EFF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866531"/>
      </p:ext>
    </p:extLst>
  </p:cSld>
  <p:clrMap bg1="lt1" tx1="dk1" bg2="lt2" tx2="dk2" accent1="accent1" accent2="accent2" accent3="accent3" accent4="accent4" accent5="accent5" accent6="accent6" hlink="hlink" folHlink="folHlink"/>
  <p:sldLayoutIdLst>
    <p:sldLayoutId id="2147483737" r:id="rId1"/>
    <p:sldLayoutId id="2147483747" r:id="rId2"/>
    <p:sldLayoutId id="2147483744" r:id="rId3"/>
    <p:sldLayoutId id="2147483758" r:id="rId4"/>
    <p:sldLayoutId id="2147483756" r:id="rId5"/>
    <p:sldLayoutId id="2147483759" r:id="rId6"/>
    <p:sldLayoutId id="2147483760" r:id="rId7"/>
    <p:sldLayoutId id="2147483761" r:id="rId8"/>
  </p:sldLayoutIdLst>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5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gif"/></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0.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tiff"/><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uthmiskin.com/parentsandcarer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home.oxfordowl.co.uk/reading/reading-schemes-oxford-levels/read-write-inc-phonics-guid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emf"/><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emf"/><Relationship Id="rId21" Type="http://schemas.openxmlformats.org/officeDocument/2006/relationships/image" Target="../media/image28.png"/><Relationship Id="rId7" Type="http://schemas.openxmlformats.org/officeDocument/2006/relationships/image" Target="../media/image14.emf"/><Relationship Id="rId12" Type="http://schemas.openxmlformats.org/officeDocument/2006/relationships/image" Target="../media/image19.emf"/><Relationship Id="rId17" Type="http://schemas.openxmlformats.org/officeDocument/2006/relationships/image" Target="../media/image24.emf"/><Relationship Id="rId25"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23.emf"/><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emf"/><Relationship Id="rId15" Type="http://schemas.openxmlformats.org/officeDocument/2006/relationships/image" Target="../media/image22.emf"/><Relationship Id="rId23" Type="http://schemas.openxmlformats.org/officeDocument/2006/relationships/image" Target="../media/image30.png"/><Relationship Id="rId10" Type="http://schemas.openxmlformats.org/officeDocument/2006/relationships/image" Target="../media/image17.emf"/><Relationship Id="rId19" Type="http://schemas.openxmlformats.org/officeDocument/2006/relationships/image" Target="../media/image26.png"/><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emf"/><Relationship Id="rId22" Type="http://schemas.openxmlformats.org/officeDocument/2006/relationships/image" Target="../media/image29.png"/><Relationship Id="rId27"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gif"/></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727BB2E-EB13-B53C-8E91-C21FA7EF484B}"/>
              </a:ext>
            </a:extLst>
          </p:cNvPr>
          <p:cNvSpPr txBox="1">
            <a:spLocks/>
          </p:cNvSpPr>
          <p:nvPr/>
        </p:nvSpPr>
        <p:spPr>
          <a:xfrm>
            <a:off x="4835822" y="2973206"/>
            <a:ext cx="4181003" cy="3199960"/>
          </a:xfrm>
          <a:prstGeom prst="rect">
            <a:avLst/>
          </a:prstGeom>
        </p:spPr>
        <p:txBody>
          <a:bodyPr lIns="0" tIns="0" rIns="0" bIns="0" anchor="t"/>
          <a:lst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spcBef>
                <a:spcPts val="0"/>
              </a:spcBef>
            </a:pPr>
            <a:r>
              <a:rPr lang="en-GB" sz="4800" b="1" dirty="0">
                <a:solidFill>
                  <a:srgbClr val="0C3B5A"/>
                </a:solidFill>
                <a:ea typeface="Calibri"/>
                <a:cs typeface="Calibri"/>
              </a:rPr>
              <a:t>Partnership with Families: Introduction </a:t>
            </a:r>
            <a:r>
              <a:rPr lang="en-GB" sz="4800" b="1" dirty="0">
                <a:solidFill>
                  <a:srgbClr val="0C3B5A"/>
                </a:solidFill>
                <a:latin typeface="Calibri"/>
                <a:ea typeface="Calibri"/>
                <a:cs typeface="Calibri"/>
              </a:rPr>
              <a:t>to Read Write Inc.</a:t>
            </a:r>
            <a:endParaRPr lang="en-GB" sz="4800" b="1" dirty="0">
              <a:solidFill>
                <a:schemeClr val="tx1"/>
              </a:solidFill>
              <a:latin typeface="Calibri"/>
              <a:ea typeface="Calibri"/>
              <a:cs typeface="Calibri"/>
            </a:endParaRPr>
          </a:p>
        </p:txBody>
      </p:sp>
    </p:spTree>
    <p:extLst>
      <p:ext uri="{BB962C8B-B14F-4D97-AF65-F5344CB8AC3E}">
        <p14:creationId xmlns:p14="http://schemas.microsoft.com/office/powerpoint/2010/main" val="354391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EA59-9E51-6F9C-17DE-608560DBE93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3C7CA02-E527-DC71-6DB0-27EF286D3149}"/>
              </a:ext>
            </a:extLst>
          </p:cNvPr>
          <p:cNvSpPr txBox="1">
            <a:spLocks/>
          </p:cNvSpPr>
          <p:nvPr/>
        </p:nvSpPr>
        <p:spPr>
          <a:xfrm>
            <a:off x="578906" y="571987"/>
            <a:ext cx="6036845" cy="1198981"/>
          </a:xfrm>
          <a:prstGeom prst="rect">
            <a:avLst/>
          </a:prstGeom>
        </p:spPr>
        <p:txBody>
          <a:bodyPr/>
          <a:lst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a:lstStyle>
          <a:p>
            <a:r>
              <a:rPr lang="en-US" sz="3500" dirty="0">
                <a:solidFill>
                  <a:schemeClr val="bg1"/>
                </a:solidFill>
              </a:rPr>
              <a:t>Pure Sounds (</a:t>
            </a:r>
            <a:r>
              <a:rPr lang="en-US" sz="3500" dirty="0" err="1">
                <a:solidFill>
                  <a:schemeClr val="bg1"/>
                </a:solidFill>
              </a:rPr>
              <a:t>ruthmiskin.com</a:t>
            </a:r>
            <a:r>
              <a:rPr lang="en-US" sz="3500" dirty="0">
                <a:solidFill>
                  <a:schemeClr val="bg1"/>
                </a:solidFill>
              </a:rPr>
              <a:t>)</a:t>
            </a:r>
          </a:p>
        </p:txBody>
      </p:sp>
      <p:pic>
        <p:nvPicPr>
          <p:cNvPr id="2" name="ph.set_1_sounds.mpg">
            <a:hlinkClick r:id="" action="ppaction://media"/>
            <a:extLst>
              <a:ext uri="{FF2B5EF4-FFF2-40B4-BE49-F238E27FC236}">
                <a16:creationId xmlns:a16="http://schemas.microsoft.com/office/drawing/2014/main" id="{81859FE0-05B5-6C5C-5954-A0AE5981E6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70968"/>
            <a:ext cx="9144000" cy="5143500"/>
          </a:xfrm>
          <a:prstGeom prst="rect">
            <a:avLst/>
          </a:prstGeom>
        </p:spPr>
      </p:pic>
    </p:spTree>
    <p:extLst>
      <p:ext uri="{BB962C8B-B14F-4D97-AF65-F5344CB8AC3E}">
        <p14:creationId xmlns:p14="http://schemas.microsoft.com/office/powerpoint/2010/main" val="38182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FCBB-37C7-DD8A-FEEF-41898308DA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62C86-A2D1-BA99-EF36-EDFFB6199582}"/>
              </a:ext>
            </a:extLst>
          </p:cNvPr>
          <p:cNvSpPr>
            <a:spLocks noGrp="1"/>
          </p:cNvSpPr>
          <p:nvPr>
            <p:ph type="title"/>
          </p:nvPr>
        </p:nvSpPr>
        <p:spPr/>
        <p:txBody>
          <a:bodyPr/>
          <a:lstStyle/>
          <a:p>
            <a:r>
              <a:rPr lang="en-US"/>
              <a:t>Speed Sounds Set 2</a:t>
            </a:r>
          </a:p>
        </p:txBody>
      </p:sp>
      <p:sp>
        <p:nvSpPr>
          <p:cNvPr id="3" name="Text Placeholder 2">
            <a:extLst>
              <a:ext uri="{FF2B5EF4-FFF2-40B4-BE49-F238E27FC236}">
                <a16:creationId xmlns:a16="http://schemas.microsoft.com/office/drawing/2014/main" id="{D68F32A9-38FA-E653-4176-B4AFC125FDBB}"/>
              </a:ext>
            </a:extLst>
          </p:cNvPr>
          <p:cNvSpPr>
            <a:spLocks noGrp="1"/>
          </p:cNvSpPr>
          <p:nvPr>
            <p:ph type="body" sz="quarter" idx="10"/>
          </p:nvPr>
        </p:nvSpPr>
        <p:spPr/>
        <p:txBody>
          <a:bodyPr/>
          <a:lstStyle/>
          <a:p>
            <a:endParaRPr lang="en-US"/>
          </a:p>
        </p:txBody>
      </p:sp>
      <p:grpSp>
        <p:nvGrpSpPr>
          <p:cNvPr id="4" name="Group 3">
            <a:extLst>
              <a:ext uri="{FF2B5EF4-FFF2-40B4-BE49-F238E27FC236}">
                <a16:creationId xmlns:a16="http://schemas.microsoft.com/office/drawing/2014/main" id="{7A2442B6-17D6-609D-789D-EE1D5683B72B}"/>
              </a:ext>
            </a:extLst>
          </p:cNvPr>
          <p:cNvGrpSpPr/>
          <p:nvPr/>
        </p:nvGrpSpPr>
        <p:grpSpPr>
          <a:xfrm>
            <a:off x="1030256" y="1656497"/>
            <a:ext cx="7083487" cy="4855815"/>
            <a:chOff x="1056904" y="1366566"/>
            <a:chExt cx="7030192" cy="5049318"/>
          </a:xfrm>
        </p:grpSpPr>
        <p:pic>
          <p:nvPicPr>
            <p:cNvPr id="6" name="Picture 5" descr="Simple_Speed_Sounds_Chart.pdf">
              <a:extLst>
                <a:ext uri="{FF2B5EF4-FFF2-40B4-BE49-F238E27FC236}">
                  <a16:creationId xmlns:a16="http://schemas.microsoft.com/office/drawing/2014/main" id="{43DD2652-FBEE-69E7-4D9C-34F2F01BA5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1056904" y="1366566"/>
              <a:ext cx="7030192" cy="5049318"/>
            </a:xfrm>
            <a:prstGeom prst="rect">
              <a:avLst/>
            </a:prstGeom>
          </p:spPr>
        </p:pic>
        <p:sp>
          <p:nvSpPr>
            <p:cNvPr id="9" name="Rectangle 8">
              <a:extLst>
                <a:ext uri="{FF2B5EF4-FFF2-40B4-BE49-F238E27FC236}">
                  <a16:creationId xmlns:a16="http://schemas.microsoft.com/office/drawing/2014/main" id="{CC0DC51E-B081-74EB-C988-D235A2BAF905}"/>
                </a:ext>
              </a:extLst>
            </p:cNvPr>
            <p:cNvSpPr/>
            <p:nvPr/>
          </p:nvSpPr>
          <p:spPr>
            <a:xfrm>
              <a:off x="4168140" y="4789170"/>
              <a:ext cx="2102031" cy="416478"/>
            </a:xfrm>
            <a:prstGeom prst="rect">
              <a:avLst/>
            </a:prstGeom>
            <a:solidFill>
              <a:srgbClr val="02989E">
                <a:alpha val="37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853CF2-4BD8-1F8C-E66D-144513FA3BB4}"/>
                </a:ext>
              </a:extLst>
            </p:cNvPr>
            <p:cNvSpPr/>
            <p:nvPr/>
          </p:nvSpPr>
          <p:spPr>
            <a:xfrm>
              <a:off x="1514169" y="5905500"/>
              <a:ext cx="4162732" cy="423510"/>
            </a:xfrm>
            <a:prstGeom prst="rect">
              <a:avLst/>
            </a:prstGeom>
            <a:solidFill>
              <a:srgbClr val="02989E">
                <a:alpha val="36583"/>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657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3771-6C5E-07A4-F78F-B0F2BD799652}"/>
              </a:ext>
            </a:extLst>
          </p:cNvPr>
          <p:cNvSpPr>
            <a:spLocks noGrp="1"/>
          </p:cNvSpPr>
          <p:nvPr>
            <p:ph type="title"/>
          </p:nvPr>
        </p:nvSpPr>
        <p:spPr/>
        <p:txBody>
          <a:bodyPr/>
          <a:lstStyle/>
          <a:p>
            <a:r>
              <a:rPr lang="en-US" dirty="0"/>
              <a:t>Speedy sounds + Fred = decoding</a:t>
            </a:r>
          </a:p>
        </p:txBody>
      </p:sp>
      <p:sp>
        <p:nvSpPr>
          <p:cNvPr id="3" name="Text Placeholder 2">
            <a:extLst>
              <a:ext uri="{FF2B5EF4-FFF2-40B4-BE49-F238E27FC236}">
                <a16:creationId xmlns:a16="http://schemas.microsoft.com/office/drawing/2014/main" id="{E40DFE27-BCAE-4EFE-B15E-46F0B598660D}"/>
              </a:ext>
            </a:extLst>
          </p:cNvPr>
          <p:cNvSpPr>
            <a:spLocks noGrp="1"/>
          </p:cNvSpPr>
          <p:nvPr>
            <p:ph type="body" sz="quarter" idx="10"/>
          </p:nvPr>
        </p:nvSpPr>
        <p:spPr/>
        <p:txBody>
          <a:bodyPr/>
          <a:lstStyle/>
          <a:p>
            <a:endParaRPr lang="en-US"/>
          </a:p>
        </p:txBody>
      </p:sp>
      <p:pic>
        <p:nvPicPr>
          <p:cNvPr id="4" name="Picture 3" descr="A blue cross on a white background&#10;&#10;Description automatically generated">
            <a:extLst>
              <a:ext uri="{FF2B5EF4-FFF2-40B4-BE49-F238E27FC236}">
                <a16:creationId xmlns:a16="http://schemas.microsoft.com/office/drawing/2014/main" id="{00F39B1C-4A53-F07F-0B45-F8537C824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458" y="3256317"/>
            <a:ext cx="838200" cy="927100"/>
          </a:xfrm>
          <a:prstGeom prst="rect">
            <a:avLst/>
          </a:prstGeom>
        </p:spPr>
      </p:pic>
      <p:pic>
        <p:nvPicPr>
          <p:cNvPr id="5" name="Picture 4">
            <a:extLst>
              <a:ext uri="{FF2B5EF4-FFF2-40B4-BE49-F238E27FC236}">
                <a16:creationId xmlns:a16="http://schemas.microsoft.com/office/drawing/2014/main" id="{F46B1CD6-DAFE-4241-068A-8E20ED057F10}"/>
              </a:ext>
            </a:extLst>
          </p:cNvPr>
          <p:cNvPicPr>
            <a:picLocks noChangeAspect="1"/>
          </p:cNvPicPr>
          <p:nvPr/>
        </p:nvPicPr>
        <p:blipFill rotWithShape="1">
          <a:blip r:embed="rId4">
            <a:extLst>
              <a:ext uri="{28A0092B-C50C-407E-A947-70E740481C1C}">
                <a14:useLocalDpi xmlns:a14="http://schemas.microsoft.com/office/drawing/2010/main" val="0"/>
              </a:ext>
            </a:extLst>
          </a:blip>
          <a:srcRect l="37724" t="20404" r="37852" b="20489"/>
          <a:stretch/>
        </p:blipFill>
        <p:spPr>
          <a:xfrm>
            <a:off x="612036" y="2147672"/>
            <a:ext cx="2484783" cy="3382427"/>
          </a:xfrm>
          <a:prstGeom prst="rect">
            <a:avLst/>
          </a:prstGeom>
        </p:spPr>
      </p:pic>
      <p:pic>
        <p:nvPicPr>
          <p:cNvPr id="6" name="Picture 5">
            <a:extLst>
              <a:ext uri="{FF2B5EF4-FFF2-40B4-BE49-F238E27FC236}">
                <a16:creationId xmlns:a16="http://schemas.microsoft.com/office/drawing/2014/main" id="{4568D655-A004-0534-6458-56D9904802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78453" y="2553010"/>
            <a:ext cx="4572000" cy="2571750"/>
          </a:xfrm>
          <a:prstGeom prst="rect">
            <a:avLst/>
          </a:prstGeom>
        </p:spPr>
      </p:pic>
    </p:spTree>
    <p:extLst>
      <p:ext uri="{BB962C8B-B14F-4D97-AF65-F5344CB8AC3E}">
        <p14:creationId xmlns:p14="http://schemas.microsoft.com/office/powerpoint/2010/main" val="9212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1E66-A14C-F97E-7DAB-C556A9930507}"/>
              </a:ext>
            </a:extLst>
          </p:cNvPr>
          <p:cNvSpPr>
            <a:spLocks noGrp="1"/>
          </p:cNvSpPr>
          <p:nvPr>
            <p:ph type="title"/>
          </p:nvPr>
        </p:nvSpPr>
        <p:spPr/>
        <p:txBody>
          <a:bodyPr/>
          <a:lstStyle/>
          <a:p>
            <a:r>
              <a:rPr lang="en-US" dirty="0"/>
              <a:t>Make friends with Fred!</a:t>
            </a:r>
          </a:p>
        </p:txBody>
      </p:sp>
      <p:sp>
        <p:nvSpPr>
          <p:cNvPr id="3" name="Text Placeholder 2">
            <a:extLst>
              <a:ext uri="{FF2B5EF4-FFF2-40B4-BE49-F238E27FC236}">
                <a16:creationId xmlns:a16="http://schemas.microsoft.com/office/drawing/2014/main" id="{F4CEE22E-0AB4-CAD1-1901-A2D7D78B2A0D}"/>
              </a:ext>
            </a:extLst>
          </p:cNvPr>
          <p:cNvSpPr>
            <a:spLocks noGrp="1"/>
          </p:cNvSpPr>
          <p:nvPr>
            <p:ph type="body" sz="quarter" idx="10"/>
          </p:nvPr>
        </p:nvSpPr>
        <p:spPr/>
        <p:txBody>
          <a:bodyPr/>
          <a:lstStyle/>
          <a:p>
            <a:pPr>
              <a:lnSpc>
                <a:spcPct val="100000"/>
              </a:lnSpc>
            </a:pPr>
            <a:endParaRPr lang="en-GB" dirty="0"/>
          </a:p>
        </p:txBody>
      </p:sp>
      <p:pic>
        <p:nvPicPr>
          <p:cNvPr id="5" name="Content Placeholder 1" descr="41Ho83H3mFL.jpg">
            <a:extLst>
              <a:ext uri="{FF2B5EF4-FFF2-40B4-BE49-F238E27FC236}">
                <a16:creationId xmlns:a16="http://schemas.microsoft.com/office/drawing/2014/main" id="{0A8447A2-8CFD-407D-6450-526FC99C7C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740" y="2293055"/>
            <a:ext cx="6634465" cy="3091662"/>
          </a:xfrm>
          <a:prstGeom prst="rect">
            <a:avLst/>
          </a:prstGeom>
        </p:spPr>
      </p:pic>
    </p:spTree>
    <p:extLst>
      <p:ext uri="{BB962C8B-B14F-4D97-AF65-F5344CB8AC3E}">
        <p14:creationId xmlns:p14="http://schemas.microsoft.com/office/powerpoint/2010/main" val="3002828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AB1A-AB57-D044-49CB-FEE33AFBBD6D}"/>
              </a:ext>
            </a:extLst>
          </p:cNvPr>
          <p:cNvSpPr>
            <a:spLocks noGrp="1"/>
          </p:cNvSpPr>
          <p:nvPr>
            <p:ph type="title"/>
          </p:nvPr>
        </p:nvSpPr>
        <p:spPr/>
        <p:txBody>
          <a:bodyPr/>
          <a:lstStyle/>
          <a:p>
            <a:r>
              <a:rPr lang="en-US"/>
              <a:t>Set 1 Speed Sounds</a:t>
            </a:r>
          </a:p>
        </p:txBody>
      </p:sp>
      <p:sp>
        <p:nvSpPr>
          <p:cNvPr id="3" name="Text Placeholder 2">
            <a:extLst>
              <a:ext uri="{FF2B5EF4-FFF2-40B4-BE49-F238E27FC236}">
                <a16:creationId xmlns:a16="http://schemas.microsoft.com/office/drawing/2014/main" id="{562D723C-81CC-064B-69FC-4A475BB3A80C}"/>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08B20858-D9CA-3E8B-B950-80E5D977EF00}"/>
              </a:ext>
            </a:extLst>
          </p:cNvPr>
          <p:cNvPicPr>
            <a:picLocks noChangeAspect="1"/>
          </p:cNvPicPr>
          <p:nvPr/>
        </p:nvPicPr>
        <p:blipFill>
          <a:blip r:embed="rId3">
            <a:extLst>
              <a:ext uri="{28A0092B-C50C-407E-A947-70E740481C1C}">
                <a14:useLocalDpi xmlns:a14="http://schemas.microsoft.com/office/drawing/2010/main" val="0"/>
              </a:ext>
            </a:extLst>
          </a:blip>
          <a:srcRect b="69516"/>
          <a:stretch>
            <a:fillRect/>
          </a:stretch>
        </p:blipFill>
        <p:spPr>
          <a:xfrm>
            <a:off x="-57528" y="2755471"/>
            <a:ext cx="9213500" cy="2052505"/>
          </a:xfrm>
          <a:prstGeom prst="rect">
            <a:avLst/>
          </a:prstGeom>
        </p:spPr>
      </p:pic>
    </p:spTree>
    <p:extLst>
      <p:ext uri="{BB962C8B-B14F-4D97-AF65-F5344CB8AC3E}">
        <p14:creationId xmlns:p14="http://schemas.microsoft.com/office/powerpoint/2010/main" val="1104202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237F-3A8D-BB5A-2422-96CAD00D8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174B1-890E-F6AD-1393-C3917670FAB4}"/>
              </a:ext>
            </a:extLst>
          </p:cNvPr>
          <p:cNvSpPr>
            <a:spLocks noGrp="1"/>
          </p:cNvSpPr>
          <p:nvPr>
            <p:ph type="title"/>
          </p:nvPr>
        </p:nvSpPr>
        <p:spPr/>
        <p:txBody>
          <a:bodyPr/>
          <a:lstStyle/>
          <a:p>
            <a:r>
              <a:rPr lang="en-US" dirty="0"/>
              <a:t>Virtual Classroom films</a:t>
            </a:r>
          </a:p>
        </p:txBody>
      </p:sp>
      <p:sp>
        <p:nvSpPr>
          <p:cNvPr id="3" name="Text Placeholder 2">
            <a:extLst>
              <a:ext uri="{FF2B5EF4-FFF2-40B4-BE49-F238E27FC236}">
                <a16:creationId xmlns:a16="http://schemas.microsoft.com/office/drawing/2014/main" id="{947BC50D-6B81-E05D-3AF8-E5419ABCFC92}"/>
              </a:ext>
            </a:extLst>
          </p:cNvPr>
          <p:cNvSpPr>
            <a:spLocks noGrp="1"/>
          </p:cNvSpPr>
          <p:nvPr>
            <p:ph type="body" sz="quarter" idx="10"/>
          </p:nvPr>
        </p:nvSpPr>
        <p:spPr/>
        <p:txBody>
          <a:bodyPr/>
          <a:lstStyle/>
          <a:p>
            <a:endParaRPr lang="en-US"/>
          </a:p>
        </p:txBody>
      </p:sp>
      <p:pic>
        <p:nvPicPr>
          <p:cNvPr id="9" name="Picture 8" descr="A computer screen shot of a cartoon&#10;&#10;AI-generated content may be incorrect.">
            <a:extLst>
              <a:ext uri="{FF2B5EF4-FFF2-40B4-BE49-F238E27FC236}">
                <a16:creationId xmlns:a16="http://schemas.microsoft.com/office/drawing/2014/main" id="{6D202150-294D-C3CB-B6FC-5EB93B370CFF}"/>
              </a:ext>
            </a:extLst>
          </p:cNvPr>
          <p:cNvPicPr>
            <a:picLocks noChangeAspect="1"/>
          </p:cNvPicPr>
          <p:nvPr/>
        </p:nvPicPr>
        <p:blipFill>
          <a:blip r:embed="rId3">
            <a:extLst>
              <a:ext uri="{28A0092B-C50C-407E-A947-70E740481C1C}">
                <a14:useLocalDpi xmlns:a14="http://schemas.microsoft.com/office/drawing/2010/main" val="0"/>
              </a:ext>
            </a:extLst>
          </a:blip>
          <a:srcRect l="13235" t="26399" r="14456" b="10175"/>
          <a:stretch>
            <a:fillRect/>
          </a:stretch>
        </p:blipFill>
        <p:spPr>
          <a:xfrm>
            <a:off x="0" y="1964724"/>
            <a:ext cx="9144000" cy="4893276"/>
          </a:xfrm>
          <a:prstGeom prst="rect">
            <a:avLst/>
          </a:prstGeom>
        </p:spPr>
      </p:pic>
    </p:spTree>
    <p:extLst>
      <p:ext uri="{BB962C8B-B14F-4D97-AF65-F5344CB8AC3E}">
        <p14:creationId xmlns:p14="http://schemas.microsoft.com/office/powerpoint/2010/main" val="354226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6DA8-38C6-212B-CFBF-1340D17FD2B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BC322DF-F10B-B1B2-1166-256743AF064A}"/>
              </a:ext>
            </a:extLst>
          </p:cNvPr>
          <p:cNvSpPr txBox="1">
            <a:spLocks/>
          </p:cNvSpPr>
          <p:nvPr/>
        </p:nvSpPr>
        <p:spPr>
          <a:xfrm>
            <a:off x="612036" y="748683"/>
            <a:ext cx="6036845" cy="1198981"/>
          </a:xfrm>
          <a:prstGeom prst="rect">
            <a:avLst/>
          </a:prstGeom>
        </p:spPr>
        <p:txBody>
          <a:bodyPr/>
          <a:lst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a:lstStyle>
          <a:p>
            <a:r>
              <a:rPr lang="en-US" sz="3500">
                <a:solidFill>
                  <a:schemeClr val="bg1"/>
                </a:solidFill>
              </a:rPr>
              <a:t>Virtual Classroom</a:t>
            </a:r>
          </a:p>
        </p:txBody>
      </p:sp>
      <p:pic>
        <p:nvPicPr>
          <p:cNvPr id="2" name="Picture 1" descr="A yellow arrow pointing to the left&#10;&#10;Description automatically generated">
            <a:extLst>
              <a:ext uri="{FF2B5EF4-FFF2-40B4-BE49-F238E27FC236}">
                <a16:creationId xmlns:a16="http://schemas.microsoft.com/office/drawing/2014/main" id="{7BE89BF3-1BE3-D644-00AB-AF301A1AF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84459" flipV="1">
            <a:off x="3907707" y="433393"/>
            <a:ext cx="1218987" cy="1529855"/>
          </a:xfrm>
          <a:prstGeom prst="rect">
            <a:avLst/>
          </a:prstGeom>
        </p:spPr>
      </p:pic>
      <p:pic>
        <p:nvPicPr>
          <p:cNvPr id="4" name="200325_internal_wales_vc_promo_edited_1067686857 (720p) (1).mp4">
            <a:hlinkClick r:id="" action="ppaction://media"/>
            <a:extLst>
              <a:ext uri="{FF2B5EF4-FFF2-40B4-BE49-F238E27FC236}">
                <a16:creationId xmlns:a16="http://schemas.microsoft.com/office/drawing/2014/main" id="{21591254-BA24-8CC9-7118-AF191A724D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14500"/>
            <a:ext cx="9144000" cy="5143500"/>
          </a:xfrm>
          <a:prstGeom prst="rect">
            <a:avLst/>
          </a:prstGeom>
        </p:spPr>
      </p:pic>
    </p:spTree>
    <p:extLst>
      <p:ext uri="{BB962C8B-B14F-4D97-AF65-F5344CB8AC3E}">
        <p14:creationId xmlns:p14="http://schemas.microsoft.com/office/powerpoint/2010/main" val="7113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25B64-9B53-1111-605A-A41893AFF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2F4E9-CFFF-A180-ADED-097CD0D340BA}"/>
              </a:ext>
            </a:extLst>
          </p:cNvPr>
          <p:cNvSpPr>
            <a:spLocks noGrp="1"/>
          </p:cNvSpPr>
          <p:nvPr>
            <p:ph type="title"/>
          </p:nvPr>
        </p:nvSpPr>
        <p:spPr>
          <a:xfrm>
            <a:off x="612036" y="748683"/>
            <a:ext cx="7327632" cy="1198981"/>
          </a:xfrm>
        </p:spPr>
        <p:txBody>
          <a:bodyPr/>
          <a:lstStyle/>
          <a:p>
            <a:r>
              <a:rPr lang="en-US" dirty="0"/>
              <a:t>How do I use the Virtual Classroom?</a:t>
            </a:r>
          </a:p>
        </p:txBody>
      </p:sp>
      <p:sp>
        <p:nvSpPr>
          <p:cNvPr id="3" name="Text Placeholder 2">
            <a:extLst>
              <a:ext uri="{FF2B5EF4-FFF2-40B4-BE49-F238E27FC236}">
                <a16:creationId xmlns:a16="http://schemas.microsoft.com/office/drawing/2014/main" id="{DB5B2B1F-63B6-D354-1288-2D4021D80100}"/>
              </a:ext>
            </a:extLst>
          </p:cNvPr>
          <p:cNvSpPr>
            <a:spLocks noGrp="1"/>
          </p:cNvSpPr>
          <p:nvPr>
            <p:ph type="body" sz="quarter" idx="10"/>
          </p:nvPr>
        </p:nvSpPr>
        <p:spPr>
          <a:xfrm>
            <a:off x="612037" y="1947664"/>
            <a:ext cx="7919927" cy="3720330"/>
          </a:xfrm>
        </p:spPr>
        <p:txBody>
          <a:bodyPr/>
          <a:lstStyle/>
          <a:p>
            <a:pPr marL="514350" lvl="0" indent="-514350">
              <a:lnSpc>
                <a:spcPct val="100000"/>
              </a:lnSpc>
              <a:buFont typeface="+mj-lt"/>
              <a:buAutoNum type="arabicPeriod"/>
            </a:pPr>
            <a:r>
              <a:rPr lang="en-GB" dirty="0">
                <a:ea typeface="Calibri" panose="020F0502020204030204" pitchFamily="34" charset="0"/>
              </a:rPr>
              <a:t>Set aside 10 minutes to watch a film with your child each day.</a:t>
            </a:r>
            <a:endParaRPr lang="en-GB" dirty="0">
              <a:ea typeface="Times New Roman" panose="02020603050405020304" pitchFamily="18" charset="0"/>
            </a:endParaRPr>
          </a:p>
          <a:p>
            <a:pPr marL="514350" lvl="0" indent="-514350">
              <a:lnSpc>
                <a:spcPct val="100000"/>
              </a:lnSpc>
              <a:buFont typeface="+mj-lt"/>
              <a:buAutoNum type="arabicPeriod"/>
            </a:pPr>
            <a:r>
              <a:rPr lang="en-GB" dirty="0">
                <a:ea typeface="Calibri" panose="020F0502020204030204" pitchFamily="34" charset="0"/>
              </a:rPr>
              <a:t>Find a quiet space for your child to watch the film on a laptop or tablet.</a:t>
            </a:r>
            <a:endParaRPr lang="en-GB" dirty="0">
              <a:ea typeface="Times New Roman" panose="02020603050405020304" pitchFamily="18" charset="0"/>
            </a:endParaRPr>
          </a:p>
          <a:p>
            <a:pPr marL="514350" lvl="0" indent="-514350">
              <a:lnSpc>
                <a:spcPct val="100000"/>
              </a:lnSpc>
              <a:buFont typeface="+mj-lt"/>
              <a:buAutoNum type="arabicPeriod"/>
            </a:pPr>
            <a:r>
              <a:rPr lang="en-GB" dirty="0">
                <a:ea typeface="Calibri" panose="020F0502020204030204" pitchFamily="34" charset="0"/>
              </a:rPr>
              <a:t>Praise your child as they join in with the lesson – make it fun!</a:t>
            </a:r>
          </a:p>
          <a:p>
            <a:pPr lvl="0">
              <a:lnSpc>
                <a:spcPct val="100000"/>
              </a:lnSpc>
            </a:pPr>
            <a:endParaRPr lang="en-GB" sz="2000" dirty="0">
              <a:ea typeface="Times New Roman" panose="02020603050405020304" pitchFamily="18" charset="0"/>
            </a:endParaRPr>
          </a:p>
          <a:p>
            <a:pPr>
              <a:lnSpc>
                <a:spcPct val="100000"/>
              </a:lnSpc>
            </a:pPr>
            <a:r>
              <a:rPr lang="en-GB" dirty="0">
                <a:ea typeface="Calibri" panose="020F0502020204030204" pitchFamily="34" charset="0"/>
              </a:rPr>
              <a:t>The more they practise using these films, the quicker they’ll learn to read.</a:t>
            </a:r>
            <a:r>
              <a:rPr lang="en-GB" dirty="0"/>
              <a:t> </a:t>
            </a:r>
            <a:endParaRPr lang="en-GB" dirty="0">
              <a:ea typeface="Times New Roman" panose="02020603050405020304" pitchFamily="18" charset="0"/>
            </a:endParaRPr>
          </a:p>
          <a:p>
            <a:endParaRPr lang="en-US" dirty="0"/>
          </a:p>
        </p:txBody>
      </p:sp>
      <p:pic>
        <p:nvPicPr>
          <p:cNvPr id="4" name="Picture 3" descr="A blue line on a black background&#10;&#10;Description automatically generated">
            <a:extLst>
              <a:ext uri="{FF2B5EF4-FFF2-40B4-BE49-F238E27FC236}">
                <a16:creationId xmlns:a16="http://schemas.microsoft.com/office/drawing/2014/main" id="{3B98DF9E-4914-E63E-EA89-567207974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315" y="1051455"/>
            <a:ext cx="3798277" cy="525986"/>
          </a:xfrm>
          <a:prstGeom prst="rect">
            <a:avLst/>
          </a:prstGeom>
        </p:spPr>
      </p:pic>
    </p:spTree>
    <p:extLst>
      <p:ext uri="{BB962C8B-B14F-4D97-AF65-F5344CB8AC3E}">
        <p14:creationId xmlns:p14="http://schemas.microsoft.com/office/powerpoint/2010/main" val="6445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1EBE-29D9-58E8-8291-72992F8FE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142CE-E412-B792-07E9-EE9DAC8516BE}"/>
              </a:ext>
            </a:extLst>
          </p:cNvPr>
          <p:cNvSpPr>
            <a:spLocks noGrp="1"/>
          </p:cNvSpPr>
          <p:nvPr>
            <p:ph type="title"/>
          </p:nvPr>
        </p:nvSpPr>
        <p:spPr/>
        <p:txBody>
          <a:bodyPr/>
          <a:lstStyle/>
          <a:p>
            <a:r>
              <a:rPr lang="en-US" dirty="0"/>
              <a:t>’Special Friends’, ‘Fred Talk’</a:t>
            </a:r>
          </a:p>
        </p:txBody>
      </p:sp>
      <p:sp>
        <p:nvSpPr>
          <p:cNvPr id="3" name="Text Placeholder 2">
            <a:extLst>
              <a:ext uri="{FF2B5EF4-FFF2-40B4-BE49-F238E27FC236}">
                <a16:creationId xmlns:a16="http://schemas.microsoft.com/office/drawing/2014/main" id="{0DF62D55-43F6-3C35-58C6-CA12BE8F58D7}"/>
              </a:ext>
            </a:extLst>
          </p:cNvPr>
          <p:cNvSpPr>
            <a:spLocks noGrp="1"/>
          </p:cNvSpPr>
          <p:nvPr>
            <p:ph type="body" sz="quarter" idx="10"/>
          </p:nvPr>
        </p:nvSpPr>
        <p:spPr/>
        <p:txBody>
          <a:bodyPr/>
          <a:lstStyle/>
          <a:p>
            <a:endParaRPr lang="en-US" dirty="0"/>
          </a:p>
        </p:txBody>
      </p:sp>
      <p:pic>
        <p:nvPicPr>
          <p:cNvPr id="4" name="Picture 3">
            <a:extLst>
              <a:ext uri="{FF2B5EF4-FFF2-40B4-BE49-F238E27FC236}">
                <a16:creationId xmlns:a16="http://schemas.microsoft.com/office/drawing/2014/main" id="{AF2CF253-D315-3162-23E8-8CA285CAFC8F}"/>
              </a:ext>
            </a:extLst>
          </p:cNvPr>
          <p:cNvPicPr>
            <a:picLocks noChangeAspect="1"/>
          </p:cNvPicPr>
          <p:nvPr/>
        </p:nvPicPr>
        <p:blipFill>
          <a:blip r:embed="rId3"/>
          <a:srcRect/>
          <a:stretch/>
        </p:blipFill>
        <p:spPr>
          <a:xfrm>
            <a:off x="4052807" y="2096650"/>
            <a:ext cx="4956865" cy="3484469"/>
          </a:xfrm>
          <a:prstGeom prst="rect">
            <a:avLst/>
          </a:prstGeom>
        </p:spPr>
      </p:pic>
      <p:pic>
        <p:nvPicPr>
          <p:cNvPr id="17" name="Picture 16" descr="Icon&#10;&#10;Description automatically generated">
            <a:extLst>
              <a:ext uri="{FF2B5EF4-FFF2-40B4-BE49-F238E27FC236}">
                <a16:creationId xmlns:a16="http://schemas.microsoft.com/office/drawing/2014/main" id="{EFFE838C-11E2-82D3-228D-EC790BBFECC0}"/>
              </a:ext>
            </a:extLst>
          </p:cNvPr>
          <p:cNvPicPr>
            <a:picLocks noChangeAspect="1"/>
          </p:cNvPicPr>
          <p:nvPr/>
        </p:nvPicPr>
        <p:blipFill>
          <a:blip r:embed="rId4"/>
          <a:stretch>
            <a:fillRect/>
          </a:stretch>
        </p:blipFill>
        <p:spPr>
          <a:xfrm>
            <a:off x="134327" y="2934270"/>
            <a:ext cx="3817579" cy="1819778"/>
          </a:xfrm>
          <a:prstGeom prst="rect">
            <a:avLst/>
          </a:prstGeom>
        </p:spPr>
      </p:pic>
    </p:spTree>
    <p:extLst>
      <p:ext uri="{BB962C8B-B14F-4D97-AF65-F5344CB8AC3E}">
        <p14:creationId xmlns:p14="http://schemas.microsoft.com/office/powerpoint/2010/main" val="215519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A6A94-BBDD-D87B-A66E-3FAFB314D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96D03-01F3-255B-A2C3-1F213514A016}"/>
              </a:ext>
            </a:extLst>
          </p:cNvPr>
          <p:cNvSpPr>
            <a:spLocks noGrp="1"/>
          </p:cNvSpPr>
          <p:nvPr>
            <p:ph type="title"/>
          </p:nvPr>
        </p:nvSpPr>
        <p:spPr/>
        <p:txBody>
          <a:bodyPr/>
          <a:lstStyle/>
          <a:p>
            <a:r>
              <a:rPr lang="en-US" dirty="0"/>
              <a:t>Red Words</a:t>
            </a:r>
          </a:p>
        </p:txBody>
      </p:sp>
      <p:sp>
        <p:nvSpPr>
          <p:cNvPr id="3" name="Text Placeholder 2">
            <a:extLst>
              <a:ext uri="{FF2B5EF4-FFF2-40B4-BE49-F238E27FC236}">
                <a16:creationId xmlns:a16="http://schemas.microsoft.com/office/drawing/2014/main" id="{3569E63F-B9EC-2E73-F478-D1F445FE9D3C}"/>
              </a:ext>
            </a:extLst>
          </p:cNvPr>
          <p:cNvSpPr>
            <a:spLocks noGrp="1"/>
          </p:cNvSpPr>
          <p:nvPr>
            <p:ph type="body" sz="quarter" idx="10"/>
          </p:nvPr>
        </p:nvSpPr>
        <p:spPr/>
        <p:txBody>
          <a:bodyPr/>
          <a:lstStyle/>
          <a:p>
            <a:endParaRPr lang="en-US" dirty="0"/>
          </a:p>
        </p:txBody>
      </p:sp>
      <p:pic>
        <p:nvPicPr>
          <p:cNvPr id="5" name="Content Placeholder 4">
            <a:extLst>
              <a:ext uri="{FF2B5EF4-FFF2-40B4-BE49-F238E27FC236}">
                <a16:creationId xmlns:a16="http://schemas.microsoft.com/office/drawing/2014/main" id="{182C5A67-9E8A-A75D-D190-4DF14ADBF7D1}"/>
              </a:ext>
            </a:extLst>
          </p:cNvPr>
          <p:cNvPicPr>
            <a:picLocks noChangeAspect="1"/>
          </p:cNvPicPr>
          <p:nvPr/>
        </p:nvPicPr>
        <p:blipFill>
          <a:blip r:embed="rId3"/>
          <a:stretch>
            <a:fillRect/>
          </a:stretch>
        </p:blipFill>
        <p:spPr>
          <a:xfrm>
            <a:off x="3851523" y="2092813"/>
            <a:ext cx="5128977" cy="3280400"/>
          </a:xfrm>
          <a:prstGeom prst="rect">
            <a:avLst/>
          </a:prstGeom>
        </p:spPr>
      </p:pic>
      <p:pic>
        <p:nvPicPr>
          <p:cNvPr id="6" name="Picture 5">
            <a:extLst>
              <a:ext uri="{FF2B5EF4-FFF2-40B4-BE49-F238E27FC236}">
                <a16:creationId xmlns:a16="http://schemas.microsoft.com/office/drawing/2014/main" id="{5E0BC379-B739-79EF-4BA1-D39B674D5D92}"/>
              </a:ext>
            </a:extLst>
          </p:cNvPr>
          <p:cNvPicPr>
            <a:picLocks noChangeAspect="1"/>
          </p:cNvPicPr>
          <p:nvPr/>
        </p:nvPicPr>
        <p:blipFill rotWithShape="1">
          <a:blip r:embed="rId4"/>
          <a:srcRect l="7891" r="3172" b="1901"/>
          <a:stretch/>
        </p:blipFill>
        <p:spPr>
          <a:xfrm>
            <a:off x="163499" y="1954838"/>
            <a:ext cx="3500839" cy="1778175"/>
          </a:xfrm>
          <a:prstGeom prst="rect">
            <a:avLst/>
          </a:prstGeom>
          <a:ln>
            <a:solidFill>
              <a:schemeClr val="tx1"/>
            </a:solidFill>
          </a:ln>
        </p:spPr>
      </p:pic>
      <p:pic>
        <p:nvPicPr>
          <p:cNvPr id="7" name="Picture 6">
            <a:extLst>
              <a:ext uri="{FF2B5EF4-FFF2-40B4-BE49-F238E27FC236}">
                <a16:creationId xmlns:a16="http://schemas.microsoft.com/office/drawing/2014/main" id="{95CA1381-3ACA-94B5-A678-CCC8375CF0DB}"/>
              </a:ext>
            </a:extLst>
          </p:cNvPr>
          <p:cNvPicPr>
            <a:picLocks noChangeAspect="1"/>
          </p:cNvPicPr>
          <p:nvPr/>
        </p:nvPicPr>
        <p:blipFill rotWithShape="1">
          <a:blip r:embed="rId5"/>
          <a:srcRect t="4602" r="6712" b="7279"/>
          <a:stretch/>
        </p:blipFill>
        <p:spPr>
          <a:xfrm>
            <a:off x="163499" y="3838886"/>
            <a:ext cx="3500839" cy="1778176"/>
          </a:xfrm>
          <a:prstGeom prst="rect">
            <a:avLst/>
          </a:prstGeom>
          <a:ln>
            <a:solidFill>
              <a:schemeClr val="tx1"/>
            </a:solidFill>
          </a:ln>
        </p:spPr>
      </p:pic>
    </p:spTree>
    <p:extLst>
      <p:ext uri="{BB962C8B-B14F-4D97-AF65-F5344CB8AC3E}">
        <p14:creationId xmlns:p14="http://schemas.microsoft.com/office/powerpoint/2010/main" val="13503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4BB65-7D46-7EE0-2FCC-3FC0EFAECC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176406-A762-0F8E-87F5-DA3774783E69}"/>
              </a:ext>
            </a:extLst>
          </p:cNvPr>
          <p:cNvSpPr>
            <a:spLocks noGrp="1"/>
          </p:cNvSpPr>
          <p:nvPr>
            <p:ph type="body" sz="quarter" idx="10"/>
          </p:nvPr>
        </p:nvSpPr>
        <p:spPr/>
        <p:txBody>
          <a:bodyPr/>
          <a:lstStyle/>
          <a:p>
            <a:pPr marL="0" indent="0">
              <a:lnSpc>
                <a:spcPct val="100000"/>
              </a:lnSpc>
              <a:buNone/>
            </a:pPr>
            <a:r>
              <a:rPr lang="en-US" dirty="0"/>
              <a:t>Teach a child to read and keep that child reading and we will change everything.</a:t>
            </a:r>
          </a:p>
          <a:p>
            <a:pPr>
              <a:lnSpc>
                <a:spcPct val="100000"/>
              </a:lnSpc>
            </a:pPr>
            <a:endParaRPr lang="en-US" dirty="0"/>
          </a:p>
          <a:p>
            <a:pPr marL="0" indent="0">
              <a:lnSpc>
                <a:spcPct val="100000"/>
              </a:lnSpc>
              <a:buNone/>
            </a:pPr>
            <a:r>
              <a:rPr lang="en-US" b="1" dirty="0"/>
              <a:t>And I mean everything.</a:t>
            </a:r>
          </a:p>
        </p:txBody>
      </p:sp>
      <p:sp>
        <p:nvSpPr>
          <p:cNvPr id="3" name="Text Placeholder 2">
            <a:extLst>
              <a:ext uri="{FF2B5EF4-FFF2-40B4-BE49-F238E27FC236}">
                <a16:creationId xmlns:a16="http://schemas.microsoft.com/office/drawing/2014/main" id="{1B362A10-F6F2-729E-668E-901EAACC63B5}"/>
              </a:ext>
            </a:extLst>
          </p:cNvPr>
          <p:cNvSpPr>
            <a:spLocks noGrp="1"/>
          </p:cNvSpPr>
          <p:nvPr>
            <p:ph type="body" sz="quarter" idx="11"/>
          </p:nvPr>
        </p:nvSpPr>
        <p:spPr/>
        <p:txBody>
          <a:bodyPr/>
          <a:lstStyle/>
          <a:p>
            <a:pPr marL="0" indent="0">
              <a:buNone/>
            </a:pPr>
            <a:r>
              <a:rPr lang="en-US" dirty="0"/>
              <a:t>Jeanette Winterson</a:t>
            </a:r>
            <a:endParaRPr lang="en-US" b="1" dirty="0"/>
          </a:p>
        </p:txBody>
      </p:sp>
    </p:spTree>
    <p:extLst>
      <p:ext uri="{BB962C8B-B14F-4D97-AF65-F5344CB8AC3E}">
        <p14:creationId xmlns:p14="http://schemas.microsoft.com/office/powerpoint/2010/main" val="2074598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06355-6FB1-C1DB-97BC-9FB548FA4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D57A6-AE36-C469-EB20-CC2F70250D33}"/>
              </a:ext>
            </a:extLst>
          </p:cNvPr>
          <p:cNvSpPr>
            <a:spLocks noGrp="1"/>
          </p:cNvSpPr>
          <p:nvPr>
            <p:ph type="title"/>
          </p:nvPr>
        </p:nvSpPr>
        <p:spPr/>
        <p:txBody>
          <a:bodyPr/>
          <a:lstStyle/>
          <a:p>
            <a:r>
              <a:rPr lang="en-US" dirty="0"/>
              <a:t>What books will children bring home?</a:t>
            </a:r>
          </a:p>
        </p:txBody>
      </p:sp>
      <p:sp>
        <p:nvSpPr>
          <p:cNvPr id="3" name="Text Placeholder 2">
            <a:extLst>
              <a:ext uri="{FF2B5EF4-FFF2-40B4-BE49-F238E27FC236}">
                <a16:creationId xmlns:a16="http://schemas.microsoft.com/office/drawing/2014/main" id="{7CED4560-B5E4-FFF7-F62F-5A4645933CF0}"/>
              </a:ext>
            </a:extLst>
          </p:cNvPr>
          <p:cNvSpPr>
            <a:spLocks noGrp="1"/>
          </p:cNvSpPr>
          <p:nvPr>
            <p:ph type="body" sz="quarter" idx="10"/>
          </p:nvPr>
        </p:nvSpPr>
        <p:spPr/>
        <p:txBody>
          <a:bodyPr/>
          <a:lstStyle/>
          <a:p>
            <a:endParaRPr lang="en-US" dirty="0"/>
          </a:p>
        </p:txBody>
      </p:sp>
      <p:pic>
        <p:nvPicPr>
          <p:cNvPr id="4" name="Picture 3" descr="A blue cross on a white background&#10;&#10;Description automatically generated">
            <a:extLst>
              <a:ext uri="{FF2B5EF4-FFF2-40B4-BE49-F238E27FC236}">
                <a16:creationId xmlns:a16="http://schemas.microsoft.com/office/drawing/2014/main" id="{2019099E-B742-F87B-2186-B686F6F01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781" y="3048599"/>
            <a:ext cx="838200" cy="927100"/>
          </a:xfrm>
          <a:prstGeom prst="rect">
            <a:avLst/>
          </a:prstGeom>
        </p:spPr>
      </p:pic>
      <p:pic>
        <p:nvPicPr>
          <p:cNvPr id="8" name="Picture 7">
            <a:extLst>
              <a:ext uri="{FF2B5EF4-FFF2-40B4-BE49-F238E27FC236}">
                <a16:creationId xmlns:a16="http://schemas.microsoft.com/office/drawing/2014/main" id="{95FE52AA-DF5D-234F-B376-979F11E4BE70}"/>
              </a:ext>
            </a:extLst>
          </p:cNvPr>
          <p:cNvPicPr>
            <a:picLocks noChangeAspect="1"/>
          </p:cNvPicPr>
          <p:nvPr/>
        </p:nvPicPr>
        <p:blipFill>
          <a:blip r:embed="rId4"/>
          <a:stretch>
            <a:fillRect/>
          </a:stretch>
        </p:blipFill>
        <p:spPr>
          <a:xfrm>
            <a:off x="191538" y="3021149"/>
            <a:ext cx="1715139" cy="1247239"/>
          </a:xfrm>
          <a:prstGeom prst="rect">
            <a:avLst/>
          </a:prstGeom>
          <a:ln>
            <a:solidFill>
              <a:schemeClr val="accent5"/>
            </a:solidFill>
          </a:ln>
        </p:spPr>
      </p:pic>
      <p:pic>
        <p:nvPicPr>
          <p:cNvPr id="9" name="Picture 8" descr="A picture containing drawing&#10;&#10;Description automatically generated">
            <a:extLst>
              <a:ext uri="{FF2B5EF4-FFF2-40B4-BE49-F238E27FC236}">
                <a16:creationId xmlns:a16="http://schemas.microsoft.com/office/drawing/2014/main" id="{A28AD824-953A-9529-852A-ADB009934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5908" y="3644768"/>
            <a:ext cx="1609264" cy="1201529"/>
          </a:xfrm>
          <a:prstGeom prst="rect">
            <a:avLst/>
          </a:prstGeom>
        </p:spPr>
      </p:pic>
      <p:pic>
        <p:nvPicPr>
          <p:cNvPr id="10" name="Picture 9">
            <a:extLst>
              <a:ext uri="{FF2B5EF4-FFF2-40B4-BE49-F238E27FC236}">
                <a16:creationId xmlns:a16="http://schemas.microsoft.com/office/drawing/2014/main" id="{69B9E988-EA88-D028-7FBF-486E634F67FF}"/>
              </a:ext>
            </a:extLst>
          </p:cNvPr>
          <p:cNvPicPr>
            <a:picLocks noChangeAspect="1"/>
          </p:cNvPicPr>
          <p:nvPr/>
        </p:nvPicPr>
        <p:blipFill rotWithShape="1">
          <a:blip r:embed="rId6"/>
          <a:srcRect t="5578" r="1547"/>
          <a:stretch/>
        </p:blipFill>
        <p:spPr>
          <a:xfrm>
            <a:off x="2831740" y="1963767"/>
            <a:ext cx="1609264" cy="1154606"/>
          </a:xfrm>
          <a:prstGeom prst="rect">
            <a:avLst/>
          </a:prstGeom>
        </p:spPr>
      </p:pic>
      <p:pic>
        <p:nvPicPr>
          <p:cNvPr id="11" name="Picture 10">
            <a:extLst>
              <a:ext uri="{FF2B5EF4-FFF2-40B4-BE49-F238E27FC236}">
                <a16:creationId xmlns:a16="http://schemas.microsoft.com/office/drawing/2014/main" id="{CC72751B-AB14-BE1B-F67B-A85238E5EDF0}"/>
              </a:ext>
            </a:extLst>
          </p:cNvPr>
          <p:cNvPicPr>
            <a:picLocks noChangeAspect="1"/>
          </p:cNvPicPr>
          <p:nvPr/>
        </p:nvPicPr>
        <p:blipFill>
          <a:blip r:embed="rId7"/>
          <a:stretch>
            <a:fillRect/>
          </a:stretch>
        </p:blipFill>
        <p:spPr>
          <a:xfrm>
            <a:off x="2964555" y="3346367"/>
            <a:ext cx="1326056" cy="1729409"/>
          </a:xfrm>
          <a:prstGeom prst="rect">
            <a:avLst/>
          </a:prstGeom>
        </p:spPr>
      </p:pic>
      <p:pic>
        <p:nvPicPr>
          <p:cNvPr id="12" name="Picture 11">
            <a:extLst>
              <a:ext uri="{FF2B5EF4-FFF2-40B4-BE49-F238E27FC236}">
                <a16:creationId xmlns:a16="http://schemas.microsoft.com/office/drawing/2014/main" id="{66A06EB3-1141-2641-C17C-FAA8E9A7628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35122" y="2929971"/>
            <a:ext cx="1847738" cy="1560484"/>
          </a:xfrm>
          <a:prstGeom prst="rect">
            <a:avLst/>
          </a:prstGeom>
        </p:spPr>
      </p:pic>
      <p:pic>
        <p:nvPicPr>
          <p:cNvPr id="13" name="Content Placeholder 6">
            <a:extLst>
              <a:ext uri="{FF2B5EF4-FFF2-40B4-BE49-F238E27FC236}">
                <a16:creationId xmlns:a16="http://schemas.microsoft.com/office/drawing/2014/main" id="{83166CEA-7D9F-6838-68F1-131B1C4C121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561907" y="5165527"/>
            <a:ext cx="2020186" cy="1261431"/>
          </a:xfrm>
          <a:prstGeom prst="rect">
            <a:avLst/>
          </a:prstGeom>
        </p:spPr>
      </p:pic>
      <p:pic>
        <p:nvPicPr>
          <p:cNvPr id="14" name="Picture 13" descr="A screenshot of a computer&#10;&#10;Description automatically generated with low confidence">
            <a:extLst>
              <a:ext uri="{FF2B5EF4-FFF2-40B4-BE49-F238E27FC236}">
                <a16:creationId xmlns:a16="http://schemas.microsoft.com/office/drawing/2014/main" id="{54212AC3-290D-A7D3-0FE3-B25EC4E53B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0" y="2361016"/>
            <a:ext cx="1613172" cy="1137910"/>
          </a:xfrm>
          <a:prstGeom prst="rect">
            <a:avLst/>
          </a:prstGeom>
        </p:spPr>
      </p:pic>
      <p:pic>
        <p:nvPicPr>
          <p:cNvPr id="15" name="Picture 14" descr="A blue cross on a white background&#10;&#10;Description automatically generated">
            <a:extLst>
              <a:ext uri="{FF2B5EF4-FFF2-40B4-BE49-F238E27FC236}">
                <a16:creationId xmlns:a16="http://schemas.microsoft.com/office/drawing/2014/main" id="{F03DA56B-5126-E4D6-4431-3EF2AE7A6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540" y="3048599"/>
            <a:ext cx="838200" cy="927100"/>
          </a:xfrm>
          <a:prstGeom prst="rect">
            <a:avLst/>
          </a:prstGeom>
        </p:spPr>
      </p:pic>
    </p:spTree>
    <p:extLst>
      <p:ext uri="{BB962C8B-B14F-4D97-AF65-F5344CB8AC3E}">
        <p14:creationId xmlns:p14="http://schemas.microsoft.com/office/powerpoint/2010/main" val="12147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FFBEA-3E70-90D5-D879-663D8FB873A1}"/>
              </a:ext>
            </a:extLst>
          </p:cNvPr>
          <p:cNvSpPr>
            <a:spLocks noGrp="1"/>
          </p:cNvSpPr>
          <p:nvPr>
            <p:ph type="body" sz="quarter" idx="10"/>
          </p:nvPr>
        </p:nvSpPr>
        <p:spPr>
          <a:xfrm>
            <a:off x="871538" y="1461471"/>
            <a:ext cx="6529055" cy="3338624"/>
          </a:xfrm>
        </p:spPr>
        <p:txBody>
          <a:bodyPr/>
          <a:lstStyle/>
          <a:p>
            <a:pPr>
              <a:lnSpc>
                <a:spcPct val="100000"/>
              </a:lnSpc>
            </a:pPr>
            <a:r>
              <a:rPr lang="en-US" dirty="0"/>
              <a:t>At five years old:</a:t>
            </a:r>
          </a:p>
          <a:p>
            <a:pPr>
              <a:lnSpc>
                <a:spcPct val="100000"/>
              </a:lnSpc>
            </a:pPr>
            <a:endParaRPr lang="en-US" dirty="0"/>
          </a:p>
          <a:p>
            <a:pPr>
              <a:lnSpc>
                <a:spcPct val="100000"/>
              </a:lnSpc>
            </a:pPr>
            <a:r>
              <a:rPr lang="en-US" dirty="0"/>
              <a:t>Never read to - 4,622 words</a:t>
            </a:r>
          </a:p>
          <a:p>
            <a:pPr>
              <a:lnSpc>
                <a:spcPct val="100000"/>
              </a:lnSpc>
            </a:pPr>
            <a:r>
              <a:rPr lang="en-US" dirty="0"/>
              <a:t>1-2 times a week - 63,570 words</a:t>
            </a:r>
          </a:p>
          <a:p>
            <a:pPr>
              <a:lnSpc>
                <a:spcPct val="100000"/>
              </a:lnSpc>
            </a:pPr>
            <a:r>
              <a:rPr lang="en-US" dirty="0"/>
              <a:t>3-5 times a week - 169,520 words</a:t>
            </a:r>
          </a:p>
          <a:p>
            <a:pPr>
              <a:lnSpc>
                <a:spcPct val="100000"/>
              </a:lnSpc>
            </a:pPr>
            <a:r>
              <a:rPr lang="en-US" dirty="0"/>
              <a:t>Daily - 296,600 words</a:t>
            </a:r>
          </a:p>
          <a:p>
            <a:pPr>
              <a:lnSpc>
                <a:spcPct val="100000"/>
              </a:lnSpc>
            </a:pPr>
            <a:r>
              <a:rPr lang="en-US" dirty="0"/>
              <a:t>Five books a day - 1,483,300 words</a:t>
            </a:r>
          </a:p>
        </p:txBody>
      </p:sp>
      <p:sp>
        <p:nvSpPr>
          <p:cNvPr id="3" name="Text Placeholder 2">
            <a:extLst>
              <a:ext uri="{FF2B5EF4-FFF2-40B4-BE49-F238E27FC236}">
                <a16:creationId xmlns:a16="http://schemas.microsoft.com/office/drawing/2014/main" id="{C6431C1F-E710-52B8-F8C6-E736F7528AEF}"/>
              </a:ext>
            </a:extLst>
          </p:cNvPr>
          <p:cNvSpPr>
            <a:spLocks noGrp="1"/>
          </p:cNvSpPr>
          <p:nvPr>
            <p:ph type="body" sz="quarter" idx="11"/>
          </p:nvPr>
        </p:nvSpPr>
        <p:spPr/>
        <p:txBody>
          <a:bodyPr/>
          <a:lstStyle/>
          <a:p>
            <a:r>
              <a:rPr lang="en-GB" i="1" dirty="0"/>
              <a:t>Science Daily (2019) </a:t>
            </a:r>
          </a:p>
          <a:p>
            <a:r>
              <a:rPr lang="en-GB" i="1" dirty="0"/>
              <a:t>https://</a:t>
            </a:r>
            <a:r>
              <a:rPr lang="en-GB" i="1" dirty="0" err="1"/>
              <a:t>www.sciencedaily.com</a:t>
            </a:r>
            <a:r>
              <a:rPr lang="en-GB" i="1" dirty="0"/>
              <a:t>/releases/2019/04/190404074947.htm</a:t>
            </a:r>
          </a:p>
          <a:p>
            <a:endParaRPr lang="en-US" dirty="0"/>
          </a:p>
        </p:txBody>
      </p:sp>
    </p:spTree>
    <p:extLst>
      <p:ext uri="{BB962C8B-B14F-4D97-AF65-F5344CB8AC3E}">
        <p14:creationId xmlns:p14="http://schemas.microsoft.com/office/powerpoint/2010/main" val="253930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DE871-A437-6104-B545-1C6E90CE154A}"/>
              </a:ext>
            </a:extLst>
          </p:cNvPr>
          <p:cNvSpPr>
            <a:spLocks noGrp="1"/>
          </p:cNvSpPr>
          <p:nvPr>
            <p:ph type="body" sz="quarter" idx="10"/>
          </p:nvPr>
        </p:nvSpPr>
        <p:spPr/>
        <p:txBody>
          <a:bodyPr/>
          <a:lstStyle/>
          <a:p>
            <a:pPr>
              <a:lnSpc>
                <a:spcPct val="100000"/>
              </a:lnSpc>
            </a:pPr>
            <a:r>
              <a:rPr lang="en-US" dirty="0"/>
              <a:t>The number and quality of the conversations they have with adults and peers throughout the day in a language-rich environment is crucial.</a:t>
            </a:r>
          </a:p>
          <a:p>
            <a:endParaRPr lang="en-US" dirty="0"/>
          </a:p>
        </p:txBody>
      </p:sp>
      <p:sp>
        <p:nvSpPr>
          <p:cNvPr id="3" name="Text Placeholder 2">
            <a:extLst>
              <a:ext uri="{FF2B5EF4-FFF2-40B4-BE49-F238E27FC236}">
                <a16:creationId xmlns:a16="http://schemas.microsoft.com/office/drawing/2014/main" id="{D1672CBD-9814-B8AD-09ED-94ADE1F672A4}"/>
              </a:ext>
            </a:extLst>
          </p:cNvPr>
          <p:cNvSpPr>
            <a:spLocks noGrp="1"/>
          </p:cNvSpPr>
          <p:nvPr>
            <p:ph type="body" sz="quarter" idx="11"/>
          </p:nvPr>
        </p:nvSpPr>
        <p:spPr/>
        <p:txBody>
          <a:bodyPr/>
          <a:lstStyle/>
          <a:p>
            <a:r>
              <a:rPr lang="en-US" sz="1600" i="1" dirty="0"/>
              <a:t>The reading framework</a:t>
            </a:r>
          </a:p>
          <a:p>
            <a:r>
              <a:rPr lang="en-US" sz="1600" i="1" dirty="0"/>
              <a:t>Teaching the foundations of literacy </a:t>
            </a:r>
          </a:p>
          <a:p>
            <a:r>
              <a:rPr lang="en-US" sz="1600" i="1" dirty="0"/>
              <a:t>DfE, July 2023</a:t>
            </a:r>
          </a:p>
          <a:p>
            <a:endParaRPr lang="en-US" dirty="0"/>
          </a:p>
        </p:txBody>
      </p:sp>
    </p:spTree>
    <p:extLst>
      <p:ext uri="{BB962C8B-B14F-4D97-AF65-F5344CB8AC3E}">
        <p14:creationId xmlns:p14="http://schemas.microsoft.com/office/powerpoint/2010/main" val="4139595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C9F84-58E6-5FCF-D662-08A73544D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0EE78-BC3A-B01D-3846-05E2376EABAF}"/>
              </a:ext>
            </a:extLst>
          </p:cNvPr>
          <p:cNvSpPr>
            <a:spLocks noGrp="1"/>
          </p:cNvSpPr>
          <p:nvPr>
            <p:ph type="title"/>
          </p:nvPr>
        </p:nvSpPr>
        <p:spPr/>
        <p:txBody>
          <a:bodyPr/>
          <a:lstStyle/>
          <a:p>
            <a:r>
              <a:rPr lang="en-US" dirty="0"/>
              <a:t>What can I do?</a:t>
            </a:r>
          </a:p>
        </p:txBody>
      </p:sp>
      <p:sp>
        <p:nvSpPr>
          <p:cNvPr id="3" name="Text Placeholder 2">
            <a:extLst>
              <a:ext uri="{FF2B5EF4-FFF2-40B4-BE49-F238E27FC236}">
                <a16:creationId xmlns:a16="http://schemas.microsoft.com/office/drawing/2014/main" id="{438C8D69-F5E1-EED8-B836-8F5FD4E8491E}"/>
              </a:ext>
            </a:extLst>
          </p:cNvPr>
          <p:cNvSpPr>
            <a:spLocks noGrp="1"/>
          </p:cNvSpPr>
          <p:nvPr>
            <p:ph type="body" sz="quarter" idx="10"/>
          </p:nvPr>
        </p:nvSpPr>
        <p:spPr/>
        <p:txBody>
          <a:bodyPr/>
          <a:lstStyle/>
          <a:p>
            <a:pPr marL="514350" indent="-514350">
              <a:lnSpc>
                <a:spcPct val="100000"/>
              </a:lnSpc>
              <a:buFont typeface="+mj-lt"/>
              <a:buAutoNum type="arabicPeriod"/>
            </a:pPr>
            <a:r>
              <a:rPr lang="en-US" dirty="0"/>
              <a:t>Use pure sounds rather than letter names.</a:t>
            </a:r>
          </a:p>
          <a:p>
            <a:pPr marL="514350" indent="-514350">
              <a:lnSpc>
                <a:spcPct val="100000"/>
              </a:lnSpc>
              <a:buFont typeface="+mj-lt"/>
              <a:buAutoNum type="arabicPeriod"/>
            </a:pPr>
            <a:r>
              <a:rPr lang="en-US" dirty="0"/>
              <a:t>Use Fred Talk to help your child to read and spell words.</a:t>
            </a:r>
          </a:p>
          <a:p>
            <a:pPr marL="514350" indent="-514350">
              <a:lnSpc>
                <a:spcPct val="100000"/>
              </a:lnSpc>
              <a:buFont typeface="+mj-lt"/>
              <a:buAutoNum type="arabicPeriod"/>
            </a:pPr>
            <a:r>
              <a:rPr lang="en-US" dirty="0"/>
              <a:t>Listen to your child read their Storybook every day.</a:t>
            </a:r>
          </a:p>
          <a:p>
            <a:pPr marL="514350" indent="-514350">
              <a:lnSpc>
                <a:spcPct val="100000"/>
              </a:lnSpc>
              <a:buFont typeface="+mj-lt"/>
              <a:buAutoNum type="arabicPeriod"/>
            </a:pPr>
            <a:r>
              <a:rPr lang="en-US" dirty="0"/>
              <a:t>Watch the Virtual Classroom films together.</a:t>
            </a:r>
          </a:p>
          <a:p>
            <a:pPr marL="514350" indent="-514350">
              <a:lnSpc>
                <a:spcPct val="100000"/>
              </a:lnSpc>
              <a:buFont typeface="+mj-lt"/>
              <a:buAutoNum type="arabicPeriod"/>
            </a:pPr>
            <a:r>
              <a:rPr lang="en-US" dirty="0"/>
              <a:t>Read stories to your child every day.</a:t>
            </a:r>
          </a:p>
          <a:p>
            <a:pPr marL="457200" indent="-457200">
              <a:lnSpc>
                <a:spcPct val="100000"/>
              </a:lnSpc>
              <a:buFont typeface="Arial"/>
              <a:buChar char="•"/>
            </a:pPr>
            <a:endParaRPr lang="en-US" dirty="0"/>
          </a:p>
        </p:txBody>
      </p:sp>
      <p:pic>
        <p:nvPicPr>
          <p:cNvPr id="4" name="Picture 3" descr="A blue line on a black background&#10;&#10;Description automatically generated">
            <a:extLst>
              <a:ext uri="{FF2B5EF4-FFF2-40B4-BE49-F238E27FC236}">
                <a16:creationId xmlns:a16="http://schemas.microsoft.com/office/drawing/2014/main" id="{9AF19730-8C7B-6AED-7E60-8C97847E9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35" y="1101430"/>
            <a:ext cx="3065019" cy="537029"/>
          </a:xfrm>
          <a:prstGeom prst="rect">
            <a:avLst/>
          </a:prstGeom>
        </p:spPr>
      </p:pic>
    </p:spTree>
    <p:extLst>
      <p:ext uri="{BB962C8B-B14F-4D97-AF65-F5344CB8AC3E}">
        <p14:creationId xmlns:p14="http://schemas.microsoft.com/office/powerpoint/2010/main" val="9283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94AB3-1C1D-3751-9C57-2FEC70644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66B3E-1D53-79FE-0C45-5C11B7D4A9D4}"/>
              </a:ext>
            </a:extLst>
          </p:cNvPr>
          <p:cNvSpPr>
            <a:spLocks noGrp="1"/>
          </p:cNvSpPr>
          <p:nvPr>
            <p:ph type="title"/>
          </p:nvPr>
        </p:nvSpPr>
        <p:spPr/>
        <p:txBody>
          <a:bodyPr/>
          <a:lstStyle/>
          <a:p>
            <a:r>
              <a:rPr lang="en-US" dirty="0"/>
              <a:t>Online resources available</a:t>
            </a:r>
          </a:p>
        </p:txBody>
      </p:sp>
      <p:sp>
        <p:nvSpPr>
          <p:cNvPr id="3" name="Text Placeholder 2">
            <a:extLst>
              <a:ext uri="{FF2B5EF4-FFF2-40B4-BE49-F238E27FC236}">
                <a16:creationId xmlns:a16="http://schemas.microsoft.com/office/drawing/2014/main" id="{2845902D-BE0B-07C1-F8E4-B8BF3BBE6D82}"/>
              </a:ext>
            </a:extLst>
          </p:cNvPr>
          <p:cNvSpPr>
            <a:spLocks noGrp="1"/>
          </p:cNvSpPr>
          <p:nvPr>
            <p:ph type="body" sz="quarter" idx="10"/>
          </p:nvPr>
        </p:nvSpPr>
        <p:spPr/>
        <p:txBody>
          <a:bodyPr/>
          <a:lstStyle/>
          <a:p>
            <a:pPr>
              <a:lnSpc>
                <a:spcPct val="100000"/>
              </a:lnSpc>
            </a:pPr>
            <a:r>
              <a:rPr lang="en-US" dirty="0"/>
              <a:t>Ruth Miskin Families Page:</a:t>
            </a:r>
          </a:p>
          <a:p>
            <a:pPr>
              <a:lnSpc>
                <a:spcPct val="100000"/>
              </a:lnSpc>
            </a:pPr>
            <a:r>
              <a:rPr lang="en-US" dirty="0">
                <a:hlinkClick r:id="rId3"/>
              </a:rPr>
              <a:t>https://www.ruthmiskin.com/parentsandcarers/</a:t>
            </a:r>
            <a:r>
              <a:rPr lang="en-US" dirty="0"/>
              <a:t> </a:t>
            </a:r>
          </a:p>
          <a:p>
            <a:pPr>
              <a:lnSpc>
                <a:spcPct val="100000"/>
              </a:lnSpc>
            </a:pPr>
            <a:endParaRPr lang="en-US" dirty="0"/>
          </a:p>
          <a:p>
            <a:pPr>
              <a:lnSpc>
                <a:spcPct val="100000"/>
              </a:lnSpc>
            </a:pPr>
            <a:r>
              <a:rPr lang="en-US" dirty="0"/>
              <a:t>Ruth Miskin Facebook:</a:t>
            </a:r>
          </a:p>
          <a:p>
            <a:pPr>
              <a:lnSpc>
                <a:spcPct val="100000"/>
              </a:lnSpc>
            </a:pPr>
            <a:r>
              <a:rPr lang="en-US" dirty="0">
                <a:hlinkClick r:id="rId4"/>
              </a:rPr>
              <a:t>https://www.facebook.com/miskin.education</a:t>
            </a:r>
            <a:endParaRPr lang="en-US" dirty="0"/>
          </a:p>
          <a:p>
            <a:pPr>
              <a:lnSpc>
                <a:spcPct val="100000"/>
              </a:lnSpc>
            </a:pPr>
            <a:endParaRPr lang="en-US" dirty="0"/>
          </a:p>
          <a:p>
            <a:pPr>
              <a:lnSpc>
                <a:spcPct val="100000"/>
              </a:lnSpc>
            </a:pPr>
            <a:r>
              <a:rPr lang="en-US" dirty="0"/>
              <a:t>Free e-books for home reading:</a:t>
            </a:r>
          </a:p>
          <a:p>
            <a:pPr>
              <a:lnSpc>
                <a:spcPct val="100000"/>
              </a:lnSpc>
            </a:pPr>
            <a:r>
              <a:rPr lang="en-US" dirty="0">
                <a:hlinkClick r:id="rId5"/>
              </a:rPr>
              <a:t>http://www.oxfordowl.co.uk/Reading/</a:t>
            </a: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4" name="Picture 3" descr="A blue line on a black background&#10;&#10;Description automatically generated">
            <a:extLst>
              <a:ext uri="{FF2B5EF4-FFF2-40B4-BE49-F238E27FC236}">
                <a16:creationId xmlns:a16="http://schemas.microsoft.com/office/drawing/2014/main" id="{03250098-C4EF-3C95-73FD-37354C0DB2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987" y="1101430"/>
            <a:ext cx="5415300" cy="537029"/>
          </a:xfrm>
          <a:prstGeom prst="rect">
            <a:avLst/>
          </a:prstGeom>
        </p:spPr>
      </p:pic>
    </p:spTree>
    <p:extLst>
      <p:ext uri="{BB962C8B-B14F-4D97-AF65-F5344CB8AC3E}">
        <p14:creationId xmlns:p14="http://schemas.microsoft.com/office/powerpoint/2010/main" val="384396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4220-5591-8A17-7998-E65CCF143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F74D8-AD5D-7012-C5DC-BEEB118A0221}"/>
              </a:ext>
            </a:extLst>
          </p:cNvPr>
          <p:cNvSpPr>
            <a:spLocks noGrp="1"/>
          </p:cNvSpPr>
          <p:nvPr>
            <p:ph type="title"/>
          </p:nvPr>
        </p:nvSpPr>
        <p:spPr/>
        <p:txBody>
          <a:bodyPr/>
          <a:lstStyle/>
          <a:p>
            <a:r>
              <a:rPr lang="en-US" dirty="0"/>
              <a:t>Parents carers and families webpage</a:t>
            </a:r>
          </a:p>
        </p:txBody>
      </p:sp>
      <p:sp>
        <p:nvSpPr>
          <p:cNvPr id="3" name="Text Placeholder 2">
            <a:extLst>
              <a:ext uri="{FF2B5EF4-FFF2-40B4-BE49-F238E27FC236}">
                <a16:creationId xmlns:a16="http://schemas.microsoft.com/office/drawing/2014/main" id="{F4363141-4EDF-B0BE-3B3C-AF918B760823}"/>
              </a:ext>
            </a:extLst>
          </p:cNvPr>
          <p:cNvSpPr>
            <a:spLocks noGrp="1"/>
          </p:cNvSpPr>
          <p:nvPr>
            <p:ph type="body" sz="quarter" idx="10"/>
          </p:nvPr>
        </p:nvSpPr>
        <p:spPr/>
        <p:txBody>
          <a:bodyPr/>
          <a:lstStyle/>
          <a:p>
            <a:pPr>
              <a:lnSpc>
                <a:spcPct val="100000"/>
              </a:lnSpc>
            </a:pPr>
            <a:endParaRPr lang="en-US" dirty="0"/>
          </a:p>
        </p:txBody>
      </p:sp>
      <p:pic>
        <p:nvPicPr>
          <p:cNvPr id="8" name="Picture 7" descr="A qr code with a white background&#10;&#10;AI-generated content may be incorrect.">
            <a:extLst>
              <a:ext uri="{FF2B5EF4-FFF2-40B4-BE49-F238E27FC236}">
                <a16:creationId xmlns:a16="http://schemas.microsoft.com/office/drawing/2014/main" id="{D30C4F46-4EBC-A4BB-2983-E390DB46E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062" y="1832477"/>
            <a:ext cx="4012817" cy="4012817"/>
          </a:xfrm>
          <a:prstGeom prst="rect">
            <a:avLst/>
          </a:prstGeom>
        </p:spPr>
      </p:pic>
      <p:pic>
        <p:nvPicPr>
          <p:cNvPr id="6" name="Picture 5" descr="A blue arrow pointing down&#10;&#10;Description automatically generated">
            <a:extLst>
              <a:ext uri="{FF2B5EF4-FFF2-40B4-BE49-F238E27FC236}">
                <a16:creationId xmlns:a16="http://schemas.microsoft.com/office/drawing/2014/main" id="{8281D12F-3821-1EB7-2A26-3662D674FF2F}"/>
              </a:ext>
            </a:extLst>
          </p:cNvPr>
          <p:cNvPicPr>
            <a:picLocks noChangeAspect="1"/>
          </p:cNvPicPr>
          <p:nvPr/>
        </p:nvPicPr>
        <p:blipFill>
          <a:blip r:embed="rId4">
            <a:extLst>
              <a:ext uri="{28A0092B-C50C-407E-A947-70E740481C1C}">
                <a14:useLocalDpi xmlns:a14="http://schemas.microsoft.com/office/drawing/2010/main" val="0"/>
              </a:ext>
            </a:extLst>
          </a:blip>
          <a:srcRect l="23124" t="19481" r="27518" b="13843"/>
          <a:stretch/>
        </p:blipFill>
        <p:spPr>
          <a:xfrm rot="18994379">
            <a:off x="1516980" y="2314465"/>
            <a:ext cx="2220548" cy="2123256"/>
          </a:xfrm>
          <a:prstGeom prst="rect">
            <a:avLst/>
          </a:prstGeom>
        </p:spPr>
      </p:pic>
    </p:spTree>
    <p:extLst>
      <p:ext uri="{BB962C8B-B14F-4D97-AF65-F5344CB8AC3E}">
        <p14:creationId xmlns:p14="http://schemas.microsoft.com/office/powerpoint/2010/main" val="273991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D01205-C6A2-49E1-B44D-C9474EE4DD95}"/>
              </a:ext>
            </a:extLst>
          </p:cNvPr>
          <p:cNvPicPr>
            <a:picLocks noChangeAspect="1"/>
          </p:cNvPicPr>
          <p:nvPr/>
        </p:nvPicPr>
        <p:blipFill>
          <a:blip r:embed="rId3"/>
          <a:stretch>
            <a:fillRect/>
          </a:stretch>
        </p:blipFill>
        <p:spPr>
          <a:xfrm>
            <a:off x="323192" y="3581400"/>
            <a:ext cx="8497614" cy="2222938"/>
          </a:xfrm>
          <a:prstGeom prst="rect">
            <a:avLst/>
          </a:prstGeom>
        </p:spPr>
      </p:pic>
      <p:sp>
        <p:nvSpPr>
          <p:cNvPr id="3" name="AutoShape 2" descr="image.png">
            <a:extLst>
              <a:ext uri="{FF2B5EF4-FFF2-40B4-BE49-F238E27FC236}">
                <a16:creationId xmlns:a16="http://schemas.microsoft.com/office/drawing/2014/main" id="{BFDCCC10-BFC0-427A-8114-6F6A220A109D}"/>
              </a:ext>
            </a:extLst>
          </p:cNvPr>
          <p:cNvSpPr>
            <a:spLocks noGrp="1" noChangeAspect="1" noChangeArrowheads="1"/>
          </p:cNvSpPr>
          <p:nvPr>
            <p:ph type="body" sz="quarter" idx="10"/>
          </p:nvPr>
        </p:nvSpPr>
        <p:spPr bwMode="auto">
          <a:xfrm>
            <a:off x="612036" y="1568835"/>
            <a:ext cx="7919927" cy="47373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t>Class log in details for oxford owl.</a:t>
            </a:r>
          </a:p>
          <a:p>
            <a:r>
              <a:rPr lang="en-GB" dirty="0">
                <a:hlinkClick r:id="rId4"/>
              </a:rPr>
              <a:t>https://home.oxfordowl.co.uk/reading/reading-schemes-oxford-levels/read-write-inc-phonics-guide/</a:t>
            </a:r>
            <a:endParaRPr lang="en-GB" dirty="0"/>
          </a:p>
          <a:p>
            <a:endParaRPr lang="en-GB" dirty="0"/>
          </a:p>
        </p:txBody>
      </p:sp>
      <p:sp>
        <p:nvSpPr>
          <p:cNvPr id="4" name="AutoShape 4" descr="image.png">
            <a:extLst>
              <a:ext uri="{FF2B5EF4-FFF2-40B4-BE49-F238E27FC236}">
                <a16:creationId xmlns:a16="http://schemas.microsoft.com/office/drawing/2014/main" id="{AB8C059F-438D-4332-91A2-4770E1C3CFB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05420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1DE64-7618-D1EF-1188-CE065E93D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B986E-FDD6-BD88-D49D-3EA551F28729}"/>
              </a:ext>
            </a:extLst>
          </p:cNvPr>
          <p:cNvSpPr>
            <a:spLocks noGrp="1"/>
          </p:cNvSpPr>
          <p:nvPr>
            <p:ph type="title"/>
          </p:nvPr>
        </p:nvSpPr>
        <p:spPr/>
        <p:txBody>
          <a:bodyPr/>
          <a:lstStyle/>
          <a:p>
            <a:r>
              <a:rPr lang="en-US" dirty="0"/>
              <a:t>Any questions?</a:t>
            </a:r>
          </a:p>
        </p:txBody>
      </p:sp>
      <p:sp>
        <p:nvSpPr>
          <p:cNvPr id="3" name="Text Placeholder 2">
            <a:extLst>
              <a:ext uri="{FF2B5EF4-FFF2-40B4-BE49-F238E27FC236}">
                <a16:creationId xmlns:a16="http://schemas.microsoft.com/office/drawing/2014/main" id="{F52AFF1A-3DEC-8DAD-F34C-3B1C73460911}"/>
              </a:ext>
            </a:extLst>
          </p:cNvPr>
          <p:cNvSpPr>
            <a:spLocks noGrp="1"/>
          </p:cNvSpPr>
          <p:nvPr>
            <p:ph type="body" sz="quarter" idx="10"/>
          </p:nvPr>
        </p:nvSpPr>
        <p:spPr/>
        <p:txBody>
          <a:bodyPr/>
          <a:lstStyle/>
          <a:p>
            <a:pPr>
              <a:lnSpc>
                <a:spcPct val="100000"/>
              </a:lnSpc>
            </a:pPr>
            <a:endParaRPr lang="en-US" dirty="0"/>
          </a:p>
        </p:txBody>
      </p:sp>
      <p:pic>
        <p:nvPicPr>
          <p:cNvPr id="8" name="Picture 7" descr="Colorful letters and symbols with question marks&#10;&#10;AI-generated content may be incorrect.">
            <a:extLst>
              <a:ext uri="{FF2B5EF4-FFF2-40B4-BE49-F238E27FC236}">
                <a16:creationId xmlns:a16="http://schemas.microsoft.com/office/drawing/2014/main" id="{0A8F81B6-823A-17F7-06E5-BC7D6C225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05" y="2043022"/>
            <a:ext cx="6841387" cy="3591728"/>
          </a:xfrm>
          <a:prstGeom prst="rect">
            <a:avLst/>
          </a:prstGeom>
        </p:spPr>
      </p:pic>
    </p:spTree>
    <p:extLst>
      <p:ext uri="{BB962C8B-B14F-4D97-AF65-F5344CB8AC3E}">
        <p14:creationId xmlns:p14="http://schemas.microsoft.com/office/powerpoint/2010/main" val="40819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E7E55-3C47-A8B9-D157-45188B0296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33EA22-BD9D-AE5D-A3A3-EA55FC3AA17C}"/>
              </a:ext>
            </a:extLst>
          </p:cNvPr>
          <p:cNvSpPr>
            <a:spLocks noGrp="1"/>
          </p:cNvSpPr>
          <p:nvPr>
            <p:ph type="body" sz="quarter" idx="10"/>
          </p:nvPr>
        </p:nvSpPr>
        <p:spPr/>
        <p:txBody>
          <a:bodyPr/>
          <a:lstStyle/>
          <a:p>
            <a:pPr>
              <a:lnSpc>
                <a:spcPct val="100000"/>
              </a:lnSpc>
            </a:pPr>
            <a:r>
              <a:rPr lang="en-US" dirty="0"/>
              <a:t>Reading feeds the imagination. It expands horizons and offers new and exciting ways of seeing and making sense of our lives and of the world around us.</a:t>
            </a:r>
            <a:endParaRPr lang="en-GB" altLang="ja-JP" dirty="0"/>
          </a:p>
        </p:txBody>
      </p:sp>
      <p:sp>
        <p:nvSpPr>
          <p:cNvPr id="3" name="Text Placeholder 2">
            <a:extLst>
              <a:ext uri="{FF2B5EF4-FFF2-40B4-BE49-F238E27FC236}">
                <a16:creationId xmlns:a16="http://schemas.microsoft.com/office/drawing/2014/main" id="{A29EB70F-720A-9FC8-46F2-27B566C4C3F5}"/>
              </a:ext>
            </a:extLst>
          </p:cNvPr>
          <p:cNvSpPr>
            <a:spLocks noGrp="1"/>
          </p:cNvSpPr>
          <p:nvPr>
            <p:ph type="body" sz="quarter" idx="11"/>
          </p:nvPr>
        </p:nvSpPr>
        <p:spPr/>
        <p:txBody>
          <a:bodyPr/>
          <a:lstStyle/>
          <a:p>
            <a:pPr>
              <a:lnSpc>
                <a:spcPct val="80000"/>
              </a:lnSpc>
            </a:pPr>
            <a:r>
              <a:rPr lang="en-US" dirty="0"/>
              <a:t>Michael Morpurgo</a:t>
            </a:r>
          </a:p>
        </p:txBody>
      </p:sp>
    </p:spTree>
    <p:extLst>
      <p:ext uri="{BB962C8B-B14F-4D97-AF65-F5344CB8AC3E}">
        <p14:creationId xmlns:p14="http://schemas.microsoft.com/office/powerpoint/2010/main" val="95901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EB574-AB6D-C0E1-CE48-175BDB41F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939A7-67BC-95BB-C325-668C764263A7}"/>
              </a:ext>
            </a:extLst>
          </p:cNvPr>
          <p:cNvSpPr>
            <a:spLocks noGrp="1"/>
          </p:cNvSpPr>
          <p:nvPr>
            <p:ph type="title"/>
          </p:nvPr>
        </p:nvSpPr>
        <p:spPr>
          <a:xfrm>
            <a:off x="612036" y="748683"/>
            <a:ext cx="7317816" cy="1198981"/>
          </a:xfrm>
        </p:spPr>
        <p:txBody>
          <a:bodyPr/>
          <a:lstStyle/>
          <a:p>
            <a:r>
              <a:rPr lang="en-US" dirty="0"/>
              <a:t>Read Write Inc. Phonics daily lessons</a:t>
            </a:r>
          </a:p>
        </p:txBody>
      </p:sp>
      <p:sp>
        <p:nvSpPr>
          <p:cNvPr id="3" name="Text Placeholder 2">
            <a:extLst>
              <a:ext uri="{FF2B5EF4-FFF2-40B4-BE49-F238E27FC236}">
                <a16:creationId xmlns:a16="http://schemas.microsoft.com/office/drawing/2014/main" id="{9EAD0403-8EB0-D28F-D1DA-05C6284C21F8}"/>
              </a:ext>
            </a:extLst>
          </p:cNvPr>
          <p:cNvSpPr>
            <a:spLocks noGrp="1"/>
          </p:cNvSpPr>
          <p:nvPr>
            <p:ph type="body" sz="quarter" idx="10"/>
          </p:nvPr>
        </p:nvSpPr>
        <p:spPr/>
        <p:txBody>
          <a:bodyPr/>
          <a:lstStyle/>
          <a:p>
            <a:endParaRPr lang="en-US" dirty="0"/>
          </a:p>
        </p:txBody>
      </p:sp>
      <p:grpSp>
        <p:nvGrpSpPr>
          <p:cNvPr id="4" name="Group 3">
            <a:extLst>
              <a:ext uri="{FF2B5EF4-FFF2-40B4-BE49-F238E27FC236}">
                <a16:creationId xmlns:a16="http://schemas.microsoft.com/office/drawing/2014/main" id="{4DD99C7D-AD8A-9600-3A59-D41A022281D9}"/>
              </a:ext>
            </a:extLst>
          </p:cNvPr>
          <p:cNvGrpSpPr/>
          <p:nvPr/>
        </p:nvGrpSpPr>
        <p:grpSpPr>
          <a:xfrm>
            <a:off x="5669072" y="2251580"/>
            <a:ext cx="3125860" cy="863516"/>
            <a:chOff x="1331639" y="4077050"/>
            <a:chExt cx="3382487" cy="810023"/>
          </a:xfrm>
        </p:grpSpPr>
        <p:grpSp>
          <p:nvGrpSpPr>
            <p:cNvPr id="5" name="Group 4">
              <a:extLst>
                <a:ext uri="{FF2B5EF4-FFF2-40B4-BE49-F238E27FC236}">
                  <a16:creationId xmlns:a16="http://schemas.microsoft.com/office/drawing/2014/main" id="{49AFD7E6-03BB-AED4-8C46-3C5EDD9091CA}"/>
                </a:ext>
              </a:extLst>
            </p:cNvPr>
            <p:cNvGrpSpPr/>
            <p:nvPr/>
          </p:nvGrpSpPr>
          <p:grpSpPr>
            <a:xfrm>
              <a:off x="1331639" y="4077050"/>
              <a:ext cx="2446386" cy="810004"/>
              <a:chOff x="1297076" y="3889727"/>
              <a:chExt cx="1959156" cy="648683"/>
            </a:xfrm>
          </p:grpSpPr>
          <p:pic>
            <p:nvPicPr>
              <p:cNvPr id="13" name="Picture 12" descr="837119 RED Pin It On CVR.pdf">
                <a:extLst>
                  <a:ext uri="{FF2B5EF4-FFF2-40B4-BE49-F238E27FC236}">
                    <a16:creationId xmlns:a16="http://schemas.microsoft.com/office/drawing/2014/main" id="{9FD0CD9D-76B0-DA59-12E2-8941F39712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4" name="Picture 13" descr="837132 GREEN My Dog Ned CVR.pdf">
                <a:extLst>
                  <a:ext uri="{FF2B5EF4-FFF2-40B4-BE49-F238E27FC236}">
                    <a16:creationId xmlns:a16="http://schemas.microsoft.com/office/drawing/2014/main" id="{1B946C65-E8D8-041D-8744-3BF0489E84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5" name="Picture 14" descr="837158 PURPLE Billy the Kid CVR.pdf">
                <a:extLst>
                  <a:ext uri="{FF2B5EF4-FFF2-40B4-BE49-F238E27FC236}">
                    <a16:creationId xmlns:a16="http://schemas.microsoft.com/office/drawing/2014/main" id="{C26911F1-1D3F-BCD5-BA4E-5D1A8B428B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6" name="Picture 15" descr="837169 PINK Scruffy Ted CVR.pdf">
                <a:extLst>
                  <a:ext uri="{FF2B5EF4-FFF2-40B4-BE49-F238E27FC236}">
                    <a16:creationId xmlns:a16="http://schemas.microsoft.com/office/drawing/2014/main" id="{6DA32B79-E9E2-487B-C0CD-0C2745A514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7" name="Picture 16" descr="837188 ORANGE Playday CVR.pdf">
                <a:extLst>
                  <a:ext uri="{FF2B5EF4-FFF2-40B4-BE49-F238E27FC236}">
                    <a16:creationId xmlns:a16="http://schemas.microsoft.com/office/drawing/2014/main" id="{40790AB3-BFED-C587-EBAC-ACC1577AAC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9F1DBA7B-5579-0F95-2622-1A22F4FE9E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11" name="Picture 10" descr="837214 BLUE Barker CVR.pdf">
              <a:extLst>
                <a:ext uri="{FF2B5EF4-FFF2-40B4-BE49-F238E27FC236}">
                  <a16:creationId xmlns:a16="http://schemas.microsoft.com/office/drawing/2014/main" id="{12F0A82C-2D46-60F0-C028-C6EF5FF95A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12" name="Picture 11" descr="837237 GREY Dangerous dinosaur CVR.pdf">
              <a:extLst>
                <a:ext uri="{FF2B5EF4-FFF2-40B4-BE49-F238E27FC236}">
                  <a16:creationId xmlns:a16="http://schemas.microsoft.com/office/drawing/2014/main" id="{2BE58665-732A-4D23-428E-B3D52D931E9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18" name="Group 17">
            <a:extLst>
              <a:ext uri="{FF2B5EF4-FFF2-40B4-BE49-F238E27FC236}">
                <a16:creationId xmlns:a16="http://schemas.microsoft.com/office/drawing/2014/main" id="{5DCB5227-62B4-E63A-06F1-0ED6EF759167}"/>
              </a:ext>
            </a:extLst>
          </p:cNvPr>
          <p:cNvGrpSpPr/>
          <p:nvPr/>
        </p:nvGrpSpPr>
        <p:grpSpPr>
          <a:xfrm>
            <a:off x="5988864" y="3364705"/>
            <a:ext cx="2443877" cy="948102"/>
            <a:chOff x="1763688" y="5157192"/>
            <a:chExt cx="3816424" cy="1340768"/>
          </a:xfrm>
        </p:grpSpPr>
        <p:pic>
          <p:nvPicPr>
            <p:cNvPr id="19" name="Picture 18" descr="837404_GW_BK1_CVR.pdf">
              <a:extLst>
                <a:ext uri="{FF2B5EF4-FFF2-40B4-BE49-F238E27FC236}">
                  <a16:creationId xmlns:a16="http://schemas.microsoft.com/office/drawing/2014/main" id="{84305040-C3BD-17F2-20FF-B7AEFBB8A53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20" name="Picture 19" descr="837406_GW_BK2_CVR.pdf">
              <a:extLst>
                <a:ext uri="{FF2B5EF4-FFF2-40B4-BE49-F238E27FC236}">
                  <a16:creationId xmlns:a16="http://schemas.microsoft.com/office/drawing/2014/main" id="{EB46314E-5F2E-F1E9-5D95-BE79244368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21" name="Picture 20" descr="837408_GW_BK3_CVR.pdf">
              <a:extLst>
                <a:ext uri="{FF2B5EF4-FFF2-40B4-BE49-F238E27FC236}">
                  <a16:creationId xmlns:a16="http://schemas.microsoft.com/office/drawing/2014/main" id="{2ACB7479-E064-BC2A-29A3-0313B0002D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22" name="Picture 21" descr="837410_GW_BK4_CVR.pdf">
              <a:extLst>
                <a:ext uri="{FF2B5EF4-FFF2-40B4-BE49-F238E27FC236}">
                  <a16:creationId xmlns:a16="http://schemas.microsoft.com/office/drawing/2014/main" id="{399CAAB5-B495-B295-B68A-E6BCCE00D4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23" name="Picture 22" descr="837412_GW_BK5_CVR.pdf">
              <a:extLst>
                <a:ext uri="{FF2B5EF4-FFF2-40B4-BE49-F238E27FC236}">
                  <a16:creationId xmlns:a16="http://schemas.microsoft.com/office/drawing/2014/main" id="{C3BBE1B2-1225-9518-51A5-5F184BA986C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24" name="Picture 23" descr="837414_GW_BK6_CVR.pdf">
              <a:extLst>
                <a:ext uri="{FF2B5EF4-FFF2-40B4-BE49-F238E27FC236}">
                  <a16:creationId xmlns:a16="http://schemas.microsoft.com/office/drawing/2014/main" id="{9522465D-B6E8-812A-8536-BD2C42F6C6D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25" name="Picture 24" descr="837416_GW_BK7_CVR.pdf">
              <a:extLst>
                <a:ext uri="{FF2B5EF4-FFF2-40B4-BE49-F238E27FC236}">
                  <a16:creationId xmlns:a16="http://schemas.microsoft.com/office/drawing/2014/main" id="{F53F6435-EAED-AE2A-614F-E90C142BE21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26" name="Group 25">
            <a:extLst>
              <a:ext uri="{FF2B5EF4-FFF2-40B4-BE49-F238E27FC236}">
                <a16:creationId xmlns:a16="http://schemas.microsoft.com/office/drawing/2014/main" id="{EE46382C-C9FF-9CC1-BA98-FBBCB85E2B4B}"/>
              </a:ext>
            </a:extLst>
          </p:cNvPr>
          <p:cNvGrpSpPr/>
          <p:nvPr/>
        </p:nvGrpSpPr>
        <p:grpSpPr>
          <a:xfrm>
            <a:off x="2919766" y="2625964"/>
            <a:ext cx="2305523" cy="1049006"/>
            <a:chOff x="591091" y="5022957"/>
            <a:chExt cx="2305523" cy="1049006"/>
          </a:xfrm>
        </p:grpSpPr>
        <p:pic>
          <p:nvPicPr>
            <p:cNvPr id="27" name="Picture 26" descr="Logo&#10;&#10;Description automatically generated">
              <a:extLst>
                <a:ext uri="{FF2B5EF4-FFF2-40B4-BE49-F238E27FC236}">
                  <a16:creationId xmlns:a16="http://schemas.microsoft.com/office/drawing/2014/main" id="{379B0B8B-4F70-635D-964C-151EB659439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28" name="Picture 27" descr="Logo&#10;&#10;Description automatically generated with medium confidence">
              <a:extLst>
                <a:ext uri="{FF2B5EF4-FFF2-40B4-BE49-F238E27FC236}">
                  <a16:creationId xmlns:a16="http://schemas.microsoft.com/office/drawing/2014/main" id="{86296531-14CF-607B-7927-2177481730F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29" name="Picture 28" descr="Logo, company name&#10;&#10;Description automatically generated">
              <a:extLst>
                <a:ext uri="{FF2B5EF4-FFF2-40B4-BE49-F238E27FC236}">
                  <a16:creationId xmlns:a16="http://schemas.microsoft.com/office/drawing/2014/main" id="{71F43B5F-1F20-A65D-56E1-C7617A015CE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30" name="Picture 29" descr="Icon&#10;&#10;Description automatically generated">
            <a:extLst>
              <a:ext uri="{FF2B5EF4-FFF2-40B4-BE49-F238E27FC236}">
                <a16:creationId xmlns:a16="http://schemas.microsoft.com/office/drawing/2014/main" id="{B4180021-49AA-E609-F092-C7379678D93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627203">
            <a:off x="561280" y="2101149"/>
            <a:ext cx="640281" cy="935795"/>
          </a:xfrm>
          <a:prstGeom prst="rect">
            <a:avLst/>
          </a:prstGeom>
          <a:ln>
            <a:solidFill>
              <a:schemeClr val="tx1"/>
            </a:solidFill>
          </a:ln>
        </p:spPr>
      </p:pic>
      <p:pic>
        <p:nvPicPr>
          <p:cNvPr id="31" name="Picture 30" descr="Logo, company name&#10;&#10;Description automatically generated">
            <a:extLst>
              <a:ext uri="{FF2B5EF4-FFF2-40B4-BE49-F238E27FC236}">
                <a16:creationId xmlns:a16="http://schemas.microsoft.com/office/drawing/2014/main" id="{88CD6501-4349-2CC4-8A75-FD054118064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07874" y="1995313"/>
            <a:ext cx="625225" cy="935795"/>
          </a:xfrm>
          <a:prstGeom prst="rect">
            <a:avLst/>
          </a:prstGeom>
          <a:ln>
            <a:solidFill>
              <a:schemeClr val="tx1"/>
            </a:solidFill>
          </a:ln>
        </p:spPr>
      </p:pic>
      <p:pic>
        <p:nvPicPr>
          <p:cNvPr id="32" name="Picture 31" descr="Logo, company name&#10;&#10;Description automatically generated">
            <a:extLst>
              <a:ext uri="{FF2B5EF4-FFF2-40B4-BE49-F238E27FC236}">
                <a16:creationId xmlns:a16="http://schemas.microsoft.com/office/drawing/2014/main" id="{B9E26A8C-DBEB-F46B-E96E-88E9F2F46EF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t="8206"/>
          <a:stretch/>
        </p:blipFill>
        <p:spPr>
          <a:xfrm rot="1047589">
            <a:off x="1671843" y="2061761"/>
            <a:ext cx="641875" cy="931605"/>
          </a:xfrm>
          <a:prstGeom prst="rect">
            <a:avLst/>
          </a:prstGeom>
          <a:ln>
            <a:solidFill>
              <a:schemeClr val="tx1"/>
            </a:solidFill>
          </a:ln>
        </p:spPr>
      </p:pic>
      <p:pic>
        <p:nvPicPr>
          <p:cNvPr id="33" name="Picture 32" descr="A picture containing text&#10;&#10;Description automatically generated">
            <a:extLst>
              <a:ext uri="{FF2B5EF4-FFF2-40B4-BE49-F238E27FC236}">
                <a16:creationId xmlns:a16="http://schemas.microsoft.com/office/drawing/2014/main" id="{EB1EF6B4-D893-3F66-02C8-EEB2E9F0FC9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87470" y="3330921"/>
            <a:ext cx="620697" cy="1015066"/>
          </a:xfrm>
          <a:prstGeom prst="rect">
            <a:avLst/>
          </a:prstGeom>
          <a:ln>
            <a:solidFill>
              <a:schemeClr val="tx1"/>
            </a:solidFill>
          </a:ln>
        </p:spPr>
      </p:pic>
      <p:pic>
        <p:nvPicPr>
          <p:cNvPr id="34" name="Picture 33" descr="A picture containing text&#10;&#10;Description automatically generated">
            <a:extLst>
              <a:ext uri="{FF2B5EF4-FFF2-40B4-BE49-F238E27FC236}">
                <a16:creationId xmlns:a16="http://schemas.microsoft.com/office/drawing/2014/main" id="{DBCC995D-25B0-10D3-D22F-2E8306269F3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757546" y="3325217"/>
            <a:ext cx="645951" cy="1015066"/>
          </a:xfrm>
          <a:prstGeom prst="rect">
            <a:avLst/>
          </a:prstGeom>
          <a:noFill/>
          <a:ln>
            <a:solidFill>
              <a:schemeClr val="tx1"/>
            </a:solidFill>
          </a:ln>
        </p:spPr>
      </p:pic>
      <p:pic>
        <p:nvPicPr>
          <p:cNvPr id="35" name="Picture 34" descr="Text, whiteboard&#10;&#10;Description automatically generated">
            <a:extLst>
              <a:ext uri="{FF2B5EF4-FFF2-40B4-BE49-F238E27FC236}">
                <a16:creationId xmlns:a16="http://schemas.microsoft.com/office/drawing/2014/main" id="{2EC3FD03-55E5-4DF8-6E99-D720892C9DA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1255" y="3323569"/>
            <a:ext cx="645951" cy="1022418"/>
          </a:xfrm>
          <a:prstGeom prst="rect">
            <a:avLst/>
          </a:prstGeom>
          <a:ln>
            <a:solidFill>
              <a:schemeClr val="tx1"/>
            </a:solidFill>
          </a:ln>
        </p:spPr>
      </p:pic>
      <p:pic>
        <p:nvPicPr>
          <p:cNvPr id="36" name="Picture 35">
            <a:extLst>
              <a:ext uri="{FF2B5EF4-FFF2-40B4-BE49-F238E27FC236}">
                <a16:creationId xmlns:a16="http://schemas.microsoft.com/office/drawing/2014/main" id="{375D3523-8230-A089-3F5D-AE5DC08F8224}"/>
              </a:ext>
            </a:extLst>
          </p:cNvPr>
          <p:cNvPicPr>
            <a:picLocks noChangeAspect="1"/>
          </p:cNvPicPr>
          <p:nvPr/>
        </p:nvPicPr>
        <p:blipFill>
          <a:blip r:embed="rId27"/>
          <a:srcRect/>
          <a:stretch/>
        </p:blipFill>
        <p:spPr>
          <a:xfrm>
            <a:off x="3075279" y="4337686"/>
            <a:ext cx="2052722" cy="1743407"/>
          </a:xfrm>
          <a:prstGeom prst="rect">
            <a:avLst/>
          </a:prstGeom>
        </p:spPr>
      </p:pic>
    </p:spTree>
    <p:extLst>
      <p:ext uri="{BB962C8B-B14F-4D97-AF65-F5344CB8AC3E}">
        <p14:creationId xmlns:p14="http://schemas.microsoft.com/office/powerpoint/2010/main" val="389836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784C-84CE-C173-77D3-7087CF3CBF3E}"/>
              </a:ext>
            </a:extLst>
          </p:cNvPr>
          <p:cNvSpPr>
            <a:spLocks noGrp="1"/>
          </p:cNvSpPr>
          <p:nvPr>
            <p:ph type="title"/>
          </p:nvPr>
        </p:nvSpPr>
        <p:spPr/>
        <p:txBody>
          <a:bodyPr/>
          <a:lstStyle/>
          <a:p>
            <a:r>
              <a:rPr lang="en-US" dirty="0"/>
              <a:t>Who is Read Write Inc. for?</a:t>
            </a:r>
          </a:p>
        </p:txBody>
      </p:sp>
      <p:sp>
        <p:nvSpPr>
          <p:cNvPr id="3" name="Text Placeholder 2">
            <a:extLst>
              <a:ext uri="{FF2B5EF4-FFF2-40B4-BE49-F238E27FC236}">
                <a16:creationId xmlns:a16="http://schemas.microsoft.com/office/drawing/2014/main" id="{D9A4A7DB-4C93-729D-79E0-989999A9D796}"/>
              </a:ext>
            </a:extLst>
          </p:cNvPr>
          <p:cNvSpPr>
            <a:spLocks noGrp="1"/>
          </p:cNvSpPr>
          <p:nvPr>
            <p:ph type="body" sz="quarter" idx="10"/>
          </p:nvPr>
        </p:nvSpPr>
        <p:spPr/>
        <p:txBody>
          <a:bodyPr/>
          <a:lstStyle/>
          <a:p>
            <a:endParaRPr lang="en-US" dirty="0"/>
          </a:p>
        </p:txBody>
      </p:sp>
      <p:pic>
        <p:nvPicPr>
          <p:cNvPr id="7" name="Picture 6">
            <a:extLst>
              <a:ext uri="{FF2B5EF4-FFF2-40B4-BE49-F238E27FC236}">
                <a16:creationId xmlns:a16="http://schemas.microsoft.com/office/drawing/2014/main" id="{27411D53-409A-0978-895F-059D0B1CCEB6}"/>
              </a:ext>
            </a:extLst>
          </p:cNvPr>
          <p:cNvPicPr>
            <a:picLocks noChangeAspect="1"/>
          </p:cNvPicPr>
          <p:nvPr/>
        </p:nvPicPr>
        <p:blipFill>
          <a:blip r:embed="rId3"/>
          <a:stretch>
            <a:fillRect/>
          </a:stretch>
        </p:blipFill>
        <p:spPr>
          <a:xfrm>
            <a:off x="612036" y="4101467"/>
            <a:ext cx="2833264" cy="2007850"/>
          </a:xfrm>
          <a:prstGeom prst="rect">
            <a:avLst/>
          </a:prstGeom>
        </p:spPr>
      </p:pic>
      <p:pic>
        <p:nvPicPr>
          <p:cNvPr id="8" name="Picture 7" descr="Diagram&#10;&#10;Description automatically generated">
            <a:extLst>
              <a:ext uri="{FF2B5EF4-FFF2-40B4-BE49-F238E27FC236}">
                <a16:creationId xmlns:a16="http://schemas.microsoft.com/office/drawing/2014/main" id="{5FB647D5-319B-B056-386F-62FA13BC123B}"/>
              </a:ext>
            </a:extLst>
          </p:cNvPr>
          <p:cNvPicPr>
            <a:picLocks noChangeAspect="1"/>
          </p:cNvPicPr>
          <p:nvPr/>
        </p:nvPicPr>
        <p:blipFill>
          <a:blip r:embed="rId4"/>
          <a:stretch>
            <a:fillRect/>
          </a:stretch>
        </p:blipFill>
        <p:spPr>
          <a:xfrm>
            <a:off x="612036" y="1944674"/>
            <a:ext cx="2833264" cy="1997478"/>
          </a:xfrm>
          <a:prstGeom prst="rect">
            <a:avLst/>
          </a:prstGeom>
        </p:spPr>
      </p:pic>
      <p:pic>
        <p:nvPicPr>
          <p:cNvPr id="9" name="Picture 8">
            <a:extLst>
              <a:ext uri="{FF2B5EF4-FFF2-40B4-BE49-F238E27FC236}">
                <a16:creationId xmlns:a16="http://schemas.microsoft.com/office/drawing/2014/main" id="{290CB9B1-443D-9B6E-CD36-B9D15B12CFB3}"/>
              </a:ext>
            </a:extLst>
          </p:cNvPr>
          <p:cNvPicPr>
            <a:picLocks noChangeAspect="1"/>
          </p:cNvPicPr>
          <p:nvPr/>
        </p:nvPicPr>
        <p:blipFill>
          <a:blip r:embed="rId5"/>
          <a:srcRect/>
          <a:stretch/>
        </p:blipFill>
        <p:spPr>
          <a:xfrm>
            <a:off x="4195034" y="2224248"/>
            <a:ext cx="2199022" cy="3085724"/>
          </a:xfrm>
          <a:prstGeom prst="rect">
            <a:avLst/>
          </a:prstGeom>
        </p:spPr>
      </p:pic>
      <p:pic>
        <p:nvPicPr>
          <p:cNvPr id="10" name="Picture 9">
            <a:extLst>
              <a:ext uri="{FF2B5EF4-FFF2-40B4-BE49-F238E27FC236}">
                <a16:creationId xmlns:a16="http://schemas.microsoft.com/office/drawing/2014/main" id="{FB5954D2-44DB-6D22-8848-C6F785A9DC8D}"/>
              </a:ext>
            </a:extLst>
          </p:cNvPr>
          <p:cNvPicPr>
            <a:picLocks noChangeAspect="1"/>
          </p:cNvPicPr>
          <p:nvPr/>
        </p:nvPicPr>
        <p:blipFill>
          <a:blip r:embed="rId6"/>
          <a:srcRect/>
          <a:stretch/>
        </p:blipFill>
        <p:spPr>
          <a:xfrm>
            <a:off x="6618739" y="2216274"/>
            <a:ext cx="2199022" cy="3098840"/>
          </a:xfrm>
          <a:prstGeom prst="rect">
            <a:avLst/>
          </a:prstGeom>
        </p:spPr>
      </p:pic>
    </p:spTree>
    <p:extLst>
      <p:ext uri="{BB962C8B-B14F-4D97-AF65-F5344CB8AC3E}">
        <p14:creationId xmlns:p14="http://schemas.microsoft.com/office/powerpoint/2010/main" val="1993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C0346-5BF5-2666-CC59-C2A177DE1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B1D7B-C636-6332-4A2F-D14E3719988B}"/>
              </a:ext>
            </a:extLst>
          </p:cNvPr>
          <p:cNvSpPr>
            <a:spLocks noGrp="1"/>
          </p:cNvSpPr>
          <p:nvPr>
            <p:ph type="title"/>
          </p:nvPr>
        </p:nvSpPr>
        <p:spPr/>
        <p:txBody>
          <a:bodyPr/>
          <a:lstStyle/>
          <a:p>
            <a:r>
              <a:rPr lang="en-US" dirty="0"/>
              <a:t>Progress groups</a:t>
            </a:r>
          </a:p>
        </p:txBody>
      </p:sp>
      <p:sp>
        <p:nvSpPr>
          <p:cNvPr id="3" name="Text Placeholder 2">
            <a:extLst>
              <a:ext uri="{FF2B5EF4-FFF2-40B4-BE49-F238E27FC236}">
                <a16:creationId xmlns:a16="http://schemas.microsoft.com/office/drawing/2014/main" id="{7A11C3B6-E2D7-0271-F702-BA9219CA6361}"/>
              </a:ext>
            </a:extLst>
          </p:cNvPr>
          <p:cNvSpPr>
            <a:spLocks noGrp="1"/>
          </p:cNvSpPr>
          <p:nvPr>
            <p:ph type="body" sz="quarter" idx="10"/>
          </p:nvPr>
        </p:nvSpPr>
        <p:spPr/>
        <p:txBody>
          <a:bodyPr/>
          <a:lstStyle/>
          <a:p>
            <a:pPr>
              <a:lnSpc>
                <a:spcPct val="100000"/>
              </a:lnSpc>
            </a:pPr>
            <a:r>
              <a:rPr lang="en-US" dirty="0"/>
              <a:t>Group children by phonic stages.</a:t>
            </a:r>
          </a:p>
          <a:p>
            <a:pPr>
              <a:lnSpc>
                <a:spcPct val="100000"/>
              </a:lnSpc>
            </a:pPr>
            <a:endParaRPr lang="en-US" sz="2000" dirty="0"/>
          </a:p>
          <a:p>
            <a:pPr>
              <a:lnSpc>
                <a:spcPct val="100000"/>
              </a:lnSpc>
            </a:pPr>
            <a:r>
              <a:rPr lang="en-US" dirty="0"/>
              <a:t>Teach to the group’s challenge level.</a:t>
            </a:r>
            <a:endParaRPr lang="en-US" dirty="0">
              <a:cs typeface="Arial"/>
            </a:endParaRPr>
          </a:p>
          <a:p>
            <a:pPr>
              <a:lnSpc>
                <a:spcPct val="100000"/>
              </a:lnSpc>
            </a:pPr>
            <a:endParaRPr lang="en-US" sz="2000" dirty="0"/>
          </a:p>
          <a:p>
            <a:pPr>
              <a:lnSpc>
                <a:spcPct val="100000"/>
              </a:lnSpc>
            </a:pPr>
            <a:r>
              <a:rPr lang="en-US" dirty="0"/>
              <a:t>Re-assess all children every half term.</a:t>
            </a:r>
          </a:p>
          <a:p>
            <a:pPr>
              <a:lnSpc>
                <a:spcPct val="100000"/>
              </a:lnSpc>
            </a:pPr>
            <a:endParaRPr lang="en-GB" sz="2000" dirty="0"/>
          </a:p>
          <a:p>
            <a:pPr>
              <a:lnSpc>
                <a:spcPct val="100000"/>
              </a:lnSpc>
            </a:pPr>
            <a:r>
              <a:rPr lang="en-GB" dirty="0"/>
              <a:t>Group children by their progress in word reading and fluency.</a:t>
            </a:r>
            <a:endParaRPr lang="en-US" dirty="0"/>
          </a:p>
          <a:p>
            <a:pPr marL="457200" indent="-457200">
              <a:lnSpc>
                <a:spcPct val="100000"/>
              </a:lnSpc>
              <a:buFont typeface="Arial" panose="020B0604020202020204" pitchFamily="34" charset="0"/>
              <a:buChar char="•"/>
            </a:pPr>
            <a:endParaRPr lang="en-US" dirty="0">
              <a:cs typeface="Arial"/>
            </a:endParaRPr>
          </a:p>
          <a:p>
            <a:pPr>
              <a:lnSpc>
                <a:spcPct val="100000"/>
              </a:lnSpc>
            </a:pPr>
            <a:endParaRPr lang="en-US" dirty="0">
              <a:cs typeface="Arial"/>
            </a:endParaRPr>
          </a:p>
        </p:txBody>
      </p:sp>
      <p:pic>
        <p:nvPicPr>
          <p:cNvPr id="4" name="Picture 3" descr="A blue line on a black background&#10;&#10;Description automatically generated">
            <a:extLst>
              <a:ext uri="{FF2B5EF4-FFF2-40B4-BE49-F238E27FC236}">
                <a16:creationId xmlns:a16="http://schemas.microsoft.com/office/drawing/2014/main" id="{064B9606-AAAE-40F5-591E-3BA7E843F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33" y="1079321"/>
            <a:ext cx="3268133" cy="584163"/>
          </a:xfrm>
          <a:prstGeom prst="rect">
            <a:avLst/>
          </a:prstGeom>
        </p:spPr>
      </p:pic>
    </p:spTree>
    <p:extLst>
      <p:ext uri="{BB962C8B-B14F-4D97-AF65-F5344CB8AC3E}">
        <p14:creationId xmlns:p14="http://schemas.microsoft.com/office/powerpoint/2010/main" val="345087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86454-7D66-2B79-10DE-3DD969C1E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C6EFB-FE0A-6980-BBAC-924A94E77896}"/>
              </a:ext>
            </a:extLst>
          </p:cNvPr>
          <p:cNvSpPr>
            <a:spLocks noGrp="1"/>
          </p:cNvSpPr>
          <p:nvPr>
            <p:ph type="title"/>
          </p:nvPr>
        </p:nvSpPr>
        <p:spPr>
          <a:xfrm>
            <a:off x="612036" y="707119"/>
            <a:ext cx="7427064" cy="1198981"/>
          </a:xfrm>
        </p:spPr>
        <p:txBody>
          <a:bodyPr/>
          <a:lstStyle/>
          <a:p>
            <a:pPr>
              <a:lnSpc>
                <a:spcPct val="100000"/>
              </a:lnSpc>
            </a:pPr>
            <a:r>
              <a:rPr lang="en-US" dirty="0"/>
              <a:t>One-to-one tutoring – </a:t>
            </a:r>
            <a:br>
              <a:rPr lang="en-US" dirty="0"/>
            </a:br>
            <a:r>
              <a:rPr lang="en-US" dirty="0"/>
              <a:t>‘keep up, not catch up!</a:t>
            </a:r>
          </a:p>
        </p:txBody>
      </p:sp>
      <p:sp>
        <p:nvSpPr>
          <p:cNvPr id="3" name="Text Placeholder 2">
            <a:extLst>
              <a:ext uri="{FF2B5EF4-FFF2-40B4-BE49-F238E27FC236}">
                <a16:creationId xmlns:a16="http://schemas.microsoft.com/office/drawing/2014/main" id="{ABB0B3FF-07CA-BEE9-14F0-802C8EBFE430}"/>
              </a:ext>
            </a:extLst>
          </p:cNvPr>
          <p:cNvSpPr>
            <a:spLocks noGrp="1"/>
          </p:cNvSpPr>
          <p:nvPr>
            <p:ph type="body" sz="quarter" idx="10"/>
          </p:nvPr>
        </p:nvSpPr>
        <p:spPr/>
        <p:txBody>
          <a:bodyPr/>
          <a:lstStyle/>
          <a:p>
            <a:pPr>
              <a:lnSpc>
                <a:spcPct val="100000"/>
              </a:lnSpc>
            </a:pPr>
            <a:endParaRPr lang="en-US" dirty="0">
              <a:cs typeface="Arial"/>
            </a:endParaRPr>
          </a:p>
        </p:txBody>
      </p:sp>
      <p:pic>
        <p:nvPicPr>
          <p:cNvPr id="5" name="Content Placeholder 6" descr="A person and a child sitting at a table&#10;&#10;AI-generated content may be incorrect.">
            <a:extLst>
              <a:ext uri="{FF2B5EF4-FFF2-40B4-BE49-F238E27FC236}">
                <a16:creationId xmlns:a16="http://schemas.microsoft.com/office/drawing/2014/main" id="{2367E22D-FE53-1B33-F2CE-71BD1F438908}"/>
              </a:ext>
            </a:extLst>
          </p:cNvPr>
          <p:cNvPicPr>
            <a:picLocks noChangeAspect="1"/>
          </p:cNvPicPr>
          <p:nvPr/>
        </p:nvPicPr>
        <p:blipFill>
          <a:blip r:embed="rId3"/>
          <a:srcRect b="176"/>
          <a:stretch>
            <a:fillRect/>
          </a:stretch>
        </p:blipFill>
        <p:spPr>
          <a:xfrm>
            <a:off x="0" y="1947664"/>
            <a:ext cx="9143062" cy="5138936"/>
          </a:xfrm>
          <a:prstGeom prst="rect">
            <a:avLst/>
          </a:prstGeom>
        </p:spPr>
      </p:pic>
    </p:spTree>
    <p:extLst>
      <p:ext uri="{BB962C8B-B14F-4D97-AF65-F5344CB8AC3E}">
        <p14:creationId xmlns:p14="http://schemas.microsoft.com/office/powerpoint/2010/main" val="1400396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FA035-988B-B603-6BDA-F7299398B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C484B-BF6E-649F-B1BF-CE8B735B32ED}"/>
              </a:ext>
            </a:extLst>
          </p:cNvPr>
          <p:cNvSpPr>
            <a:spLocks noGrp="1"/>
          </p:cNvSpPr>
          <p:nvPr>
            <p:ph type="title"/>
          </p:nvPr>
        </p:nvSpPr>
        <p:spPr/>
        <p:txBody>
          <a:bodyPr/>
          <a:lstStyle/>
          <a:p>
            <a:r>
              <a:rPr lang="en-US" dirty="0"/>
              <a:t>What is phonics?</a:t>
            </a:r>
          </a:p>
        </p:txBody>
      </p:sp>
      <p:sp>
        <p:nvSpPr>
          <p:cNvPr id="3" name="Text Placeholder 2">
            <a:extLst>
              <a:ext uri="{FF2B5EF4-FFF2-40B4-BE49-F238E27FC236}">
                <a16:creationId xmlns:a16="http://schemas.microsoft.com/office/drawing/2014/main" id="{4E7316BA-38E0-1A2A-1505-238B30B9D91F}"/>
              </a:ext>
            </a:extLst>
          </p:cNvPr>
          <p:cNvSpPr>
            <a:spLocks noGrp="1"/>
          </p:cNvSpPr>
          <p:nvPr>
            <p:ph type="body" sz="quarter" idx="10"/>
          </p:nvPr>
        </p:nvSpPr>
        <p:spPr>
          <a:xfrm>
            <a:off x="612036" y="1887829"/>
            <a:ext cx="7919927" cy="3720330"/>
          </a:xfrm>
        </p:spPr>
        <p:txBody>
          <a:bodyPr/>
          <a:lstStyle/>
          <a:p>
            <a:pPr lvl="0">
              <a:spcBef>
                <a:spcPts val="640"/>
              </a:spcBef>
              <a:spcAft>
                <a:spcPts val="0"/>
              </a:spcAft>
              <a:buSzPct val="25000"/>
            </a:pPr>
            <a:r>
              <a:rPr lang="en-US" dirty="0">
                <a:latin typeface="+mn-lt"/>
                <a:ea typeface="Arial"/>
                <a:cs typeface="Arial"/>
                <a:sym typeface="Arial"/>
              </a:rPr>
              <a:t>Sounds (graphemes)</a:t>
            </a:r>
          </a:p>
          <a:p>
            <a:pPr lvl="0">
              <a:spcBef>
                <a:spcPts val="640"/>
              </a:spcBef>
              <a:spcAft>
                <a:spcPts val="0"/>
              </a:spcAft>
              <a:buSzPct val="25000"/>
            </a:pPr>
            <a:endParaRPr lang="en-US" dirty="0">
              <a:solidFill>
                <a:schemeClr val="dk2"/>
              </a:solidFill>
              <a:latin typeface="+mn-lt"/>
              <a:ea typeface="Arial"/>
              <a:cs typeface="Arial"/>
              <a:sym typeface="Arial"/>
            </a:endParaRPr>
          </a:p>
          <a:p>
            <a:pPr lvl="0">
              <a:spcBef>
                <a:spcPts val="640"/>
              </a:spcBef>
              <a:spcAft>
                <a:spcPts val="0"/>
              </a:spcAft>
              <a:buSzPct val="25000"/>
            </a:pPr>
            <a:endParaRPr lang="en-US" dirty="0">
              <a:solidFill>
                <a:schemeClr val="dk2"/>
              </a:solidFill>
              <a:latin typeface="+mn-lt"/>
              <a:ea typeface="Arial"/>
              <a:cs typeface="Arial"/>
              <a:sym typeface="Arial"/>
            </a:endParaRPr>
          </a:p>
          <a:p>
            <a:pPr lvl="0">
              <a:spcBef>
                <a:spcPts val="640"/>
              </a:spcBef>
              <a:spcAft>
                <a:spcPts val="0"/>
              </a:spcAft>
              <a:buSzPct val="25000"/>
            </a:pPr>
            <a:endParaRPr lang="en-US" dirty="0">
              <a:solidFill>
                <a:schemeClr val="dk2"/>
              </a:solidFill>
              <a:latin typeface="+mn-lt"/>
              <a:ea typeface="Arial"/>
              <a:cs typeface="Arial"/>
              <a:sym typeface="Arial"/>
            </a:endParaRPr>
          </a:p>
          <a:p>
            <a:pPr>
              <a:lnSpc>
                <a:spcPct val="100000"/>
              </a:lnSpc>
            </a:pPr>
            <a:endParaRPr lang="en-US" dirty="0">
              <a:latin typeface="+mn-lt"/>
            </a:endParaRPr>
          </a:p>
        </p:txBody>
      </p:sp>
      <p:pic>
        <p:nvPicPr>
          <p:cNvPr id="4" name="Picture 3" descr="A blue line on a black background&#10;&#10;Description automatically generated">
            <a:extLst>
              <a:ext uri="{FF2B5EF4-FFF2-40B4-BE49-F238E27FC236}">
                <a16:creationId xmlns:a16="http://schemas.microsoft.com/office/drawing/2014/main" id="{3924447E-9FB6-A596-5086-D58681720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20" y="1088131"/>
            <a:ext cx="3435315" cy="525986"/>
          </a:xfrm>
          <a:prstGeom prst="rect">
            <a:avLst/>
          </a:prstGeom>
        </p:spPr>
      </p:pic>
      <p:sp>
        <p:nvSpPr>
          <p:cNvPr id="5" name="TextBox 4">
            <a:extLst>
              <a:ext uri="{FF2B5EF4-FFF2-40B4-BE49-F238E27FC236}">
                <a16:creationId xmlns:a16="http://schemas.microsoft.com/office/drawing/2014/main" id="{3195AE78-7DE0-A519-F3AF-33E211C64787}"/>
              </a:ext>
            </a:extLst>
          </p:cNvPr>
          <p:cNvSpPr txBox="1"/>
          <p:nvPr/>
        </p:nvSpPr>
        <p:spPr>
          <a:xfrm>
            <a:off x="555684" y="4743366"/>
            <a:ext cx="7976279" cy="1477328"/>
          </a:xfrm>
          <a:prstGeom prst="rect">
            <a:avLst/>
          </a:prstGeom>
          <a:noFill/>
        </p:spPr>
        <p:txBody>
          <a:bodyPr wrap="square" rtlCol="0">
            <a:spAutoFit/>
          </a:bodyPr>
          <a:lstStyle/>
          <a:p>
            <a:pPr lvl="0"/>
            <a:endParaRPr lang="en-GB" sz="3000" i="1" dirty="0">
              <a:solidFill>
                <a:srgbClr val="424242"/>
              </a:solidFill>
              <a:latin typeface="+mn-lt"/>
            </a:endParaRPr>
          </a:p>
          <a:p>
            <a:pPr lvl="0"/>
            <a:r>
              <a:rPr lang="en-GB" sz="3000" dirty="0">
                <a:solidFill>
                  <a:srgbClr val="424242"/>
                </a:solidFill>
                <a:latin typeface="+mn-lt"/>
              </a:rPr>
              <a:t>demonstrate, containing, roamed, trivial, injured, whimper</a:t>
            </a:r>
          </a:p>
        </p:txBody>
      </p:sp>
      <p:pic>
        <p:nvPicPr>
          <p:cNvPr id="6" name="Picture 5" descr="Logo, company name&#10;&#10;Description automatically generated">
            <a:extLst>
              <a:ext uri="{FF2B5EF4-FFF2-40B4-BE49-F238E27FC236}">
                <a16:creationId xmlns:a16="http://schemas.microsoft.com/office/drawing/2014/main" id="{343586DF-6268-4E58-9523-2DD1D22CBF68}"/>
              </a:ext>
            </a:extLst>
          </p:cNvPr>
          <p:cNvPicPr>
            <a:picLocks noChangeAspect="1"/>
          </p:cNvPicPr>
          <p:nvPr/>
        </p:nvPicPr>
        <p:blipFill>
          <a:blip r:embed="rId4"/>
          <a:stretch>
            <a:fillRect/>
          </a:stretch>
        </p:blipFill>
        <p:spPr>
          <a:xfrm>
            <a:off x="707572" y="3966280"/>
            <a:ext cx="2141134" cy="1015097"/>
          </a:xfrm>
          <a:prstGeom prst="rect">
            <a:avLst/>
          </a:prstGeom>
        </p:spPr>
      </p:pic>
      <p:pic>
        <p:nvPicPr>
          <p:cNvPr id="8" name="Picture 7" descr="Icon&#10;&#10;Description automatically generated">
            <a:extLst>
              <a:ext uri="{FF2B5EF4-FFF2-40B4-BE49-F238E27FC236}">
                <a16:creationId xmlns:a16="http://schemas.microsoft.com/office/drawing/2014/main" id="{036C3774-A5AD-DF38-C74D-82AFBDC3D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72" y="2629214"/>
            <a:ext cx="765481" cy="1118780"/>
          </a:xfrm>
          <a:prstGeom prst="rect">
            <a:avLst/>
          </a:prstGeom>
          <a:ln>
            <a:solidFill>
              <a:schemeClr val="tx1"/>
            </a:solidFill>
          </a:ln>
        </p:spPr>
      </p:pic>
      <p:pic>
        <p:nvPicPr>
          <p:cNvPr id="9" name="Picture 8" descr="Icon&#10;&#10;Description automatically generated">
            <a:extLst>
              <a:ext uri="{FF2B5EF4-FFF2-40B4-BE49-F238E27FC236}">
                <a16:creationId xmlns:a16="http://schemas.microsoft.com/office/drawing/2014/main" id="{6EFB36D2-E1AA-A9F6-B9EC-50C9F0CC13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9938" y="2629214"/>
            <a:ext cx="720702" cy="1118780"/>
          </a:xfrm>
          <a:prstGeom prst="rect">
            <a:avLst/>
          </a:prstGeom>
          <a:ln>
            <a:solidFill>
              <a:schemeClr val="tx1"/>
            </a:solidFill>
          </a:ln>
        </p:spPr>
      </p:pic>
      <p:pic>
        <p:nvPicPr>
          <p:cNvPr id="10" name="Picture 9" descr="Icon&#10;&#10;Description automatically generated with medium confidence">
            <a:extLst>
              <a:ext uri="{FF2B5EF4-FFF2-40B4-BE49-F238E27FC236}">
                <a16:creationId xmlns:a16="http://schemas.microsoft.com/office/drawing/2014/main" id="{45A34C6E-773D-E1FE-54D7-ABB9A77D3F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3008" y="2629215"/>
            <a:ext cx="743299" cy="1118780"/>
          </a:xfrm>
          <a:prstGeom prst="rect">
            <a:avLst/>
          </a:prstGeom>
          <a:ln>
            <a:solidFill>
              <a:schemeClr val="tx1"/>
            </a:solidFill>
          </a:ln>
        </p:spPr>
      </p:pic>
      <p:pic>
        <p:nvPicPr>
          <p:cNvPr id="11" name="Picture 10" descr="A close-up of a logo&#10;&#10;AI-generated content may be incorrect.">
            <a:extLst>
              <a:ext uri="{FF2B5EF4-FFF2-40B4-BE49-F238E27FC236}">
                <a16:creationId xmlns:a16="http://schemas.microsoft.com/office/drawing/2014/main" id="{6D2E6389-750A-0F20-0FD3-80A40131E3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1235" y="3969818"/>
            <a:ext cx="2141134" cy="1011559"/>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D2D3AD28-F172-4069-CBE1-53B109CCF3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1235" y="2629214"/>
            <a:ext cx="680043" cy="1118780"/>
          </a:xfrm>
          <a:prstGeom prst="rect">
            <a:avLst/>
          </a:prstGeom>
          <a:ln>
            <a:solidFill>
              <a:schemeClr val="tx1"/>
            </a:solidFill>
          </a:ln>
        </p:spPr>
      </p:pic>
      <p:pic>
        <p:nvPicPr>
          <p:cNvPr id="14" name="Picture 13" descr="A black letter with a dot&#10;&#10;AI-generated content may be incorrect.">
            <a:extLst>
              <a:ext uri="{FF2B5EF4-FFF2-40B4-BE49-F238E27FC236}">
                <a16:creationId xmlns:a16="http://schemas.microsoft.com/office/drawing/2014/main" id="{F08BC7D1-9563-AA1C-5856-3E2FC27B43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7119" y="2629214"/>
            <a:ext cx="735589" cy="1118780"/>
          </a:xfrm>
          <a:prstGeom prst="rect">
            <a:avLst/>
          </a:prstGeom>
          <a:ln>
            <a:solidFill>
              <a:schemeClr val="tx1"/>
            </a:solidFill>
          </a:ln>
        </p:spPr>
      </p:pic>
      <p:pic>
        <p:nvPicPr>
          <p:cNvPr id="18" name="Picture 17" descr="A black letter on a white background&#10;&#10;AI-generated content may be incorrect.">
            <a:extLst>
              <a:ext uri="{FF2B5EF4-FFF2-40B4-BE49-F238E27FC236}">
                <a16:creationId xmlns:a16="http://schemas.microsoft.com/office/drawing/2014/main" id="{C2ADA9F8-00FD-2E1E-2793-29EE105E5F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36029" y="2625676"/>
            <a:ext cx="702068" cy="1118780"/>
          </a:xfrm>
          <a:prstGeom prst="rect">
            <a:avLst/>
          </a:prstGeom>
          <a:ln>
            <a:solidFill>
              <a:schemeClr val="tx1"/>
            </a:solidFill>
          </a:ln>
        </p:spPr>
      </p:pic>
    </p:spTree>
    <p:extLst>
      <p:ext uri="{BB962C8B-B14F-4D97-AF65-F5344CB8AC3E}">
        <p14:creationId xmlns:p14="http://schemas.microsoft.com/office/powerpoint/2010/main" val="143664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06C3F-91D1-B22F-C539-E7BF58806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AAC06-4D1C-A531-A072-922E3303B53D}"/>
              </a:ext>
            </a:extLst>
          </p:cNvPr>
          <p:cNvSpPr>
            <a:spLocks noGrp="1"/>
          </p:cNvSpPr>
          <p:nvPr>
            <p:ph type="title"/>
          </p:nvPr>
        </p:nvSpPr>
        <p:spPr/>
        <p:txBody>
          <a:bodyPr/>
          <a:lstStyle/>
          <a:p>
            <a:pPr>
              <a:lnSpc>
                <a:spcPct val="100000"/>
              </a:lnSpc>
            </a:pPr>
            <a:r>
              <a:rPr lang="en-US" dirty="0"/>
              <a:t>Speedy sounds + Fred = decoding</a:t>
            </a:r>
          </a:p>
        </p:txBody>
      </p:sp>
      <p:sp>
        <p:nvSpPr>
          <p:cNvPr id="3" name="Text Placeholder 2">
            <a:extLst>
              <a:ext uri="{FF2B5EF4-FFF2-40B4-BE49-F238E27FC236}">
                <a16:creationId xmlns:a16="http://schemas.microsoft.com/office/drawing/2014/main" id="{B2B88F24-466A-A5CF-ABA4-83DE25CCC2C5}"/>
              </a:ext>
            </a:extLst>
          </p:cNvPr>
          <p:cNvSpPr>
            <a:spLocks noGrp="1"/>
          </p:cNvSpPr>
          <p:nvPr>
            <p:ph type="body" sz="quarter" idx="10"/>
          </p:nvPr>
        </p:nvSpPr>
        <p:spPr>
          <a:xfrm>
            <a:off x="612037" y="1947664"/>
            <a:ext cx="7919927" cy="3720330"/>
          </a:xfrm>
        </p:spPr>
        <p:txBody>
          <a:bodyPr/>
          <a:lstStyle/>
          <a:p>
            <a:pPr>
              <a:lnSpc>
                <a:spcPct val="100000"/>
              </a:lnSpc>
            </a:pPr>
            <a:endParaRPr lang="en-US" dirty="0">
              <a:latin typeface="+mn-lt"/>
            </a:endParaRPr>
          </a:p>
        </p:txBody>
      </p:sp>
      <p:pic>
        <p:nvPicPr>
          <p:cNvPr id="8" name="Picture 7" descr="A blue cross on a white background&#10;&#10;Description automatically generated">
            <a:extLst>
              <a:ext uri="{FF2B5EF4-FFF2-40B4-BE49-F238E27FC236}">
                <a16:creationId xmlns:a16="http://schemas.microsoft.com/office/drawing/2014/main" id="{342A44EB-6643-EDB6-E875-6C815C182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458" y="3256317"/>
            <a:ext cx="838200" cy="927100"/>
          </a:xfrm>
          <a:prstGeom prst="rect">
            <a:avLst/>
          </a:prstGeom>
        </p:spPr>
      </p:pic>
      <p:pic>
        <p:nvPicPr>
          <p:cNvPr id="9" name="Picture 8">
            <a:extLst>
              <a:ext uri="{FF2B5EF4-FFF2-40B4-BE49-F238E27FC236}">
                <a16:creationId xmlns:a16="http://schemas.microsoft.com/office/drawing/2014/main" id="{59A7A787-2BE6-C063-26F3-5D2649D29674}"/>
              </a:ext>
            </a:extLst>
          </p:cNvPr>
          <p:cNvPicPr>
            <a:picLocks noChangeAspect="1"/>
          </p:cNvPicPr>
          <p:nvPr/>
        </p:nvPicPr>
        <p:blipFill rotWithShape="1">
          <a:blip r:embed="rId4">
            <a:extLst>
              <a:ext uri="{28A0092B-C50C-407E-A947-70E740481C1C}">
                <a14:useLocalDpi xmlns:a14="http://schemas.microsoft.com/office/drawing/2010/main" val="0"/>
              </a:ext>
            </a:extLst>
          </a:blip>
          <a:srcRect l="37724" t="20404" r="37852" b="20489"/>
          <a:stretch/>
        </p:blipFill>
        <p:spPr>
          <a:xfrm>
            <a:off x="612036" y="2028653"/>
            <a:ext cx="2484783" cy="3382427"/>
          </a:xfrm>
          <a:prstGeom prst="rect">
            <a:avLst/>
          </a:prstGeom>
        </p:spPr>
      </p:pic>
      <p:pic>
        <p:nvPicPr>
          <p:cNvPr id="10" name="Picture 9">
            <a:extLst>
              <a:ext uri="{FF2B5EF4-FFF2-40B4-BE49-F238E27FC236}">
                <a16:creationId xmlns:a16="http://schemas.microsoft.com/office/drawing/2014/main" id="{6CAE35CD-1738-C49F-231D-74FAC1D7E9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78453" y="2553010"/>
            <a:ext cx="4572000" cy="2571750"/>
          </a:xfrm>
          <a:prstGeom prst="rect">
            <a:avLst/>
          </a:prstGeom>
        </p:spPr>
      </p:pic>
    </p:spTree>
    <p:extLst>
      <p:ext uri="{BB962C8B-B14F-4D97-AF65-F5344CB8AC3E}">
        <p14:creationId xmlns:p14="http://schemas.microsoft.com/office/powerpoint/2010/main" val="219419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5FCD-6709-B2A5-BF93-43E656C70A50}"/>
              </a:ext>
            </a:extLst>
          </p:cNvPr>
          <p:cNvSpPr>
            <a:spLocks noGrp="1"/>
          </p:cNvSpPr>
          <p:nvPr>
            <p:ph type="title"/>
          </p:nvPr>
        </p:nvSpPr>
        <p:spPr/>
        <p:txBody>
          <a:bodyPr/>
          <a:lstStyle/>
          <a:p>
            <a:pPr>
              <a:lnSpc>
                <a:spcPct val="100000"/>
              </a:lnSpc>
            </a:pPr>
            <a:r>
              <a:rPr lang="en-US" dirty="0"/>
              <a:t>Speed Sounds Set 1</a:t>
            </a:r>
          </a:p>
        </p:txBody>
      </p:sp>
      <p:sp>
        <p:nvSpPr>
          <p:cNvPr id="3" name="Text Placeholder 2">
            <a:extLst>
              <a:ext uri="{FF2B5EF4-FFF2-40B4-BE49-F238E27FC236}">
                <a16:creationId xmlns:a16="http://schemas.microsoft.com/office/drawing/2014/main" id="{6E98B4C5-CF19-724B-F86A-A34B2899C9A7}"/>
              </a:ext>
            </a:extLst>
          </p:cNvPr>
          <p:cNvSpPr>
            <a:spLocks noGrp="1"/>
          </p:cNvSpPr>
          <p:nvPr>
            <p:ph type="body" sz="quarter" idx="10"/>
          </p:nvPr>
        </p:nvSpPr>
        <p:spPr/>
        <p:txBody>
          <a:bodyPr/>
          <a:lstStyle/>
          <a:p>
            <a:endParaRPr lang="en-US"/>
          </a:p>
        </p:txBody>
      </p:sp>
      <p:grpSp>
        <p:nvGrpSpPr>
          <p:cNvPr id="4" name="Group 3">
            <a:extLst>
              <a:ext uri="{FF2B5EF4-FFF2-40B4-BE49-F238E27FC236}">
                <a16:creationId xmlns:a16="http://schemas.microsoft.com/office/drawing/2014/main" id="{B9A4AD8F-9CC5-FF52-534B-4555AAD8239E}"/>
              </a:ext>
            </a:extLst>
          </p:cNvPr>
          <p:cNvGrpSpPr/>
          <p:nvPr/>
        </p:nvGrpSpPr>
        <p:grpSpPr>
          <a:xfrm>
            <a:off x="1812644" y="1947664"/>
            <a:ext cx="5680976" cy="4161653"/>
            <a:chOff x="1439651" y="1551968"/>
            <a:chExt cx="6264696" cy="4968553"/>
          </a:xfrm>
        </p:grpSpPr>
        <p:pic>
          <p:nvPicPr>
            <p:cNvPr id="5" name="Picture 4">
              <a:extLst>
                <a:ext uri="{FF2B5EF4-FFF2-40B4-BE49-F238E27FC236}">
                  <a16:creationId xmlns:a16="http://schemas.microsoft.com/office/drawing/2014/main" id="{4CC96D5E-2921-0E3B-F134-33D7CE404C8A}"/>
                </a:ext>
              </a:extLst>
            </p:cNvPr>
            <p:cNvPicPr>
              <a:picLocks noChangeAspect="1"/>
            </p:cNvPicPr>
            <p:nvPr/>
          </p:nvPicPr>
          <p:blipFill rotWithShape="1">
            <a:blip r:embed="rId3"/>
            <a:srcRect l="3076" t="9431" r="5260" b="6745"/>
            <a:stretch/>
          </p:blipFill>
          <p:spPr>
            <a:xfrm>
              <a:off x="1439651" y="1551968"/>
              <a:ext cx="6264696" cy="4968553"/>
            </a:xfrm>
            <a:prstGeom prst="rect">
              <a:avLst/>
            </a:prstGeom>
          </p:spPr>
        </p:pic>
        <p:sp>
          <p:nvSpPr>
            <p:cNvPr id="6" name="Rectangle 5">
              <a:extLst>
                <a:ext uri="{FF2B5EF4-FFF2-40B4-BE49-F238E27FC236}">
                  <a16:creationId xmlns:a16="http://schemas.microsoft.com/office/drawing/2014/main" id="{028C7826-02FB-2821-61ED-8D9B85F31692}"/>
                </a:ext>
              </a:extLst>
            </p:cNvPr>
            <p:cNvSpPr/>
            <p:nvPr/>
          </p:nvSpPr>
          <p:spPr>
            <a:xfrm>
              <a:off x="1524000" y="1884164"/>
              <a:ext cx="6108700" cy="795536"/>
            </a:xfrm>
            <a:prstGeom prst="rect">
              <a:avLst/>
            </a:prstGeom>
            <a:solidFill>
              <a:srgbClr val="02989E">
                <a:alpha val="3710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99804A-532E-86DC-320E-D1EC4F2F2FF5}"/>
                </a:ext>
              </a:extLst>
            </p:cNvPr>
            <p:cNvSpPr/>
            <p:nvPr/>
          </p:nvSpPr>
          <p:spPr>
            <a:xfrm>
              <a:off x="1524000" y="3370065"/>
              <a:ext cx="6108700" cy="795536"/>
            </a:xfrm>
            <a:prstGeom prst="rect">
              <a:avLst/>
            </a:prstGeom>
            <a:solidFill>
              <a:srgbClr val="02989E">
                <a:alpha val="3710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6423B1-0679-7F69-79EA-6C0B7C7C1724}"/>
                </a:ext>
              </a:extLst>
            </p:cNvPr>
            <p:cNvSpPr/>
            <p:nvPr/>
          </p:nvSpPr>
          <p:spPr>
            <a:xfrm>
              <a:off x="1547706" y="4855966"/>
              <a:ext cx="2643293" cy="420461"/>
            </a:xfrm>
            <a:prstGeom prst="rect">
              <a:avLst/>
            </a:prstGeom>
            <a:solidFill>
              <a:srgbClr val="02989E">
                <a:alpha val="3717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938225"/>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9a8f53b2-13a3-4793-90e7-10226504b3c4">YRFSUJVH7EPP-966163126-113185</_dlc_DocId>
    <_dlc_DocIdUrl xmlns="9a8f53b2-13a3-4793-90e7-10226504b3c4">
      <Url>https://ruthmiskinliteracyltd.sharepoint.com/sites/RuthMiskinTraining/_layouts/15/DocIdRedir.aspx?ID=YRFSUJVH7EPP-966163126-113185</Url>
      <Description>YRFSUJVH7EPP-966163126-113185</Description>
    </_dlc_DocIdUrl>
    <SharedWithUsers xmlns="9a8f53b2-13a3-4793-90e7-10226504b3c4">
      <UserInfo>
        <DisplayName/>
        <AccountId xsi:nil="true"/>
        <AccountType/>
      </UserInfo>
    </SharedWithUsers>
    <_dlc_DocIdPersistId xmlns="9a8f53b2-13a3-4793-90e7-10226504b3c4">false</_dlc_DocIdPersistId>
    <DateandTimeModified xmlns="e3eab8b6-c0c4-41d5-9873-d73174f14db4" xsi:nil="true"/>
    <lcf76f155ced4ddcb4097134ff3c332f xmlns="e3eab8b6-c0c4-41d5-9873-d73174f14db4">
      <Terms xmlns="http://schemas.microsoft.com/office/infopath/2007/PartnerControls"/>
    </lcf76f155ced4ddcb4097134ff3c332f>
    <TaxCatchAll xmlns="9a8f53b2-13a3-4793-90e7-10226504b3c4"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20" ma:contentTypeDescription="Create a new document." ma:contentTypeScope="" ma:versionID="8e70aec15defc45f130311f468417df5">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75ceec38bed46bf7ec98965717ccf769"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6CE950-682A-4CD2-A2AB-769F6AE4D811}">
  <ds:schemaRefs>
    <ds:schemaRef ds:uri="http://schemas.microsoft.com/sharepoint/v3/contenttype/forms"/>
  </ds:schemaRefs>
</ds:datastoreItem>
</file>

<file path=customXml/itemProps2.xml><?xml version="1.0" encoding="utf-8"?>
<ds:datastoreItem xmlns:ds="http://schemas.openxmlformats.org/officeDocument/2006/customXml" ds:itemID="{113A08B6-8A17-4FA9-B200-6CDCFDE64769}">
  <ds:schemaRefs>
    <ds:schemaRef ds:uri="http://schemas.microsoft.com/sharepoint/events"/>
  </ds:schemaRefs>
</ds:datastoreItem>
</file>

<file path=customXml/itemProps3.xml><?xml version="1.0" encoding="utf-8"?>
<ds:datastoreItem xmlns:ds="http://schemas.openxmlformats.org/officeDocument/2006/customXml" ds:itemID="{E70233C1-7EDC-4E65-A2CE-DC00F064575C}">
  <ds:schemaRefs>
    <ds:schemaRef ds:uri="http://purl.org/dc/terms/"/>
    <ds:schemaRef ds:uri="http://www.w3.org/XML/1998/namespace"/>
    <ds:schemaRef ds:uri="http://schemas.microsoft.com/office/2006/documentManagement/types"/>
    <ds:schemaRef ds:uri="http://purl.org/dc/elements/1.1/"/>
    <ds:schemaRef ds:uri="http://purl.org/dc/dcmitype/"/>
    <ds:schemaRef ds:uri="e3eab8b6-c0c4-41d5-9873-d73174f14db4"/>
    <ds:schemaRef ds:uri="http://schemas.microsoft.com/office/2006/metadata/properties"/>
    <ds:schemaRef ds:uri="http://schemas.microsoft.com/office/infopath/2007/PartnerControls"/>
    <ds:schemaRef ds:uri="http://schemas.openxmlformats.org/package/2006/metadata/core-properties"/>
    <ds:schemaRef ds:uri="9a8f53b2-13a3-4793-90e7-10226504b3c4"/>
  </ds:schemaRefs>
</ds:datastoreItem>
</file>

<file path=customXml/itemProps4.xml><?xml version="1.0" encoding="utf-8"?>
<ds:datastoreItem xmlns:ds="http://schemas.openxmlformats.org/officeDocument/2006/customXml" ds:itemID="{980E9D5E-EB88-4532-B7FF-9C43B31C62F2}">
  <ds:schemaRefs>
    <ds:schemaRef ds:uri="9a8f53b2-13a3-4793-90e7-10226504b3c4"/>
    <ds:schemaRef ds:uri="e3eab8b6-c0c4-41d5-9873-d73174f14d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347</TotalTime>
  <Words>2464</Words>
  <Application>Microsoft Office PowerPoint</Application>
  <PresentationFormat>On-screen Show (4:3)</PresentationFormat>
  <Paragraphs>255</Paragraphs>
  <Slides>28</Slides>
  <Notes>28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メイリオ</vt:lpstr>
      <vt:lpstr>ＭＳ Ｐゴシック</vt:lpstr>
      <vt:lpstr>Arial</vt:lpstr>
      <vt:lpstr>Calibri</vt:lpstr>
      <vt:lpstr>Calibri Light</vt:lpstr>
      <vt:lpstr>Helvetica</vt:lpstr>
      <vt:lpstr>Times New Roman</vt:lpstr>
      <vt:lpstr>NEW Phonics Template</vt:lpstr>
      <vt:lpstr>PowerPoint Presentation</vt:lpstr>
      <vt:lpstr>PowerPoint Presentation</vt:lpstr>
      <vt:lpstr>Read Write Inc. Phonics daily lessons</vt:lpstr>
      <vt:lpstr>Who is Read Write Inc. for?</vt:lpstr>
      <vt:lpstr>Progress groups</vt:lpstr>
      <vt:lpstr>One-to-one tutoring –  ‘keep up, not catch up!</vt:lpstr>
      <vt:lpstr>What is phonics?</vt:lpstr>
      <vt:lpstr>Speedy sounds + Fred = decoding</vt:lpstr>
      <vt:lpstr>Speed Sounds Set 1</vt:lpstr>
      <vt:lpstr>PowerPoint Presentation</vt:lpstr>
      <vt:lpstr>Speed Sounds Set 2</vt:lpstr>
      <vt:lpstr>Speedy sounds + Fred = decoding</vt:lpstr>
      <vt:lpstr>Make friends with Fred!</vt:lpstr>
      <vt:lpstr>Set 1 Speed Sounds</vt:lpstr>
      <vt:lpstr>Virtual Classroom films</vt:lpstr>
      <vt:lpstr>PowerPoint Presentation</vt:lpstr>
      <vt:lpstr>How do I use the Virtual Classroom?</vt:lpstr>
      <vt:lpstr>’Special Friends’, ‘Fred Talk’</vt:lpstr>
      <vt:lpstr>Red Words</vt:lpstr>
      <vt:lpstr>What books will children bring home?</vt:lpstr>
      <vt:lpstr>PowerPoint Presentation</vt:lpstr>
      <vt:lpstr>PowerPoint Presentation</vt:lpstr>
      <vt:lpstr>What can I do?</vt:lpstr>
      <vt:lpstr>Online resources available</vt:lpstr>
      <vt:lpstr>Parents carers and families webpage</vt:lpstr>
      <vt:lpstr>PowerPoint Presentation</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Davina</dc:creator>
  <cp:lastModifiedBy>Saiqa Azam</cp:lastModifiedBy>
  <cp:revision>10</cp:revision>
  <cp:lastPrinted>2020-12-14T13:59:25Z</cp:lastPrinted>
  <dcterms:created xsi:type="dcterms:W3CDTF">2012-05-21T09:37:25Z</dcterms:created>
  <dcterms:modified xsi:type="dcterms:W3CDTF">2026-01-19T23:08:48Z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0x010100067D1AFDE363394FB0A1E3A52CA664CD</vt:lpwstr>
  </property>
  <property fmtid="{D5CDD505-2E9C-101B-9397-08002B2CF9AE}" pid="3" name="xd_Signature">
    <vt:bool>false</vt:bool>
  </property>
  <property fmtid="{D5CDD505-2E9C-101B-9397-08002B2CF9AE}" pid="4" name="xd_ProgID">
    <vt:lpwstr/>
  </property>
  <property fmtid="{D5CDD505-2E9C-101B-9397-08002B2CF9AE}" pid="5" name="DocumentSetDescription">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URL">
    <vt:lpwstr/>
  </property>
  <property fmtid="{D5CDD505-2E9C-101B-9397-08002B2CF9AE}" pid="11" name="MediaServiceImageTags">
    <vt:lpwstr/>
  </property>
  <property fmtid="{D5CDD505-2E9C-101B-9397-08002B2CF9AE}" pid="12" name="MSIP_Label_be5cb09a-2992-49d6-8ac9-5f63e7b1ad2f_Enabled">
    <vt:lpwstr>true</vt:lpwstr>
  </property>
  <property fmtid="{D5CDD505-2E9C-101B-9397-08002B2CF9AE}" pid="13" name="MSIP_Label_be5cb09a-2992-49d6-8ac9-5f63e7b1ad2f_SetDate">
    <vt:lpwstr>2024-07-25T07:28:12Z</vt:lpwstr>
  </property>
  <property fmtid="{D5CDD505-2E9C-101B-9397-08002B2CF9AE}" pid="14" name="MSIP_Label_be5cb09a-2992-49d6-8ac9-5f63e7b1ad2f_Method">
    <vt:lpwstr>Standard</vt:lpwstr>
  </property>
  <property fmtid="{D5CDD505-2E9C-101B-9397-08002B2CF9AE}" pid="15" name="MSIP_Label_be5cb09a-2992-49d6-8ac9-5f63e7b1ad2f_Name">
    <vt:lpwstr>Controlled</vt:lpwstr>
  </property>
  <property fmtid="{D5CDD505-2E9C-101B-9397-08002B2CF9AE}" pid="16" name="MSIP_Label_be5cb09a-2992-49d6-8ac9-5f63e7b1ad2f_SiteId">
    <vt:lpwstr>91761b62-4c45-43f5-9f0e-be8ad9b551ff</vt:lpwstr>
  </property>
  <property fmtid="{D5CDD505-2E9C-101B-9397-08002B2CF9AE}" pid="17" name="MSIP_Label_be5cb09a-2992-49d6-8ac9-5f63e7b1ad2f_ActionId">
    <vt:lpwstr>28de7904-ae05-48ba-8b17-e83169f68ba0</vt:lpwstr>
  </property>
  <property fmtid="{D5CDD505-2E9C-101B-9397-08002B2CF9AE}" pid="18" name="MSIP_Label_be5cb09a-2992-49d6-8ac9-5f63e7b1ad2f_ContentBits">
    <vt:lpwstr>0</vt:lpwstr>
  </property>
  <property fmtid="{D5CDD505-2E9C-101B-9397-08002B2CF9AE}" pid="19" name="_dlc_DocIdItemGuid">
    <vt:lpwstr>536f2a40-d5ba-4340-8c60-c96d12843e74</vt:lpwstr>
  </property>
</Properties>
</file>